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6bc4af843745eb" /><Relationship Type="http://schemas.openxmlformats.org/officeDocument/2006/relationships/extended-properties" Target="/docProps/app.xml" Id="R2fef6286b4d04a19" /><Relationship Type="http://schemas.openxmlformats.org/officeDocument/2006/relationships/officeDocument" Target="/ppt/presentation.xml" Id="R34b0fe3fba3b4d5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d94fbb460848c4"/>
  </p:sldMasterIdLst>
  <p:notesMasterIdLst>
    <p:notesMasterId xmlns:r="http://schemas.openxmlformats.org/officeDocument/2006/relationships" r:id="R5afe5522e09d40c4"/>
  </p:notesMasterIdLst>
  <p:sldIdLst>
    <p:sldId xmlns:r="http://schemas.openxmlformats.org/officeDocument/2006/relationships" id="256" r:id="Ra0680c32b1f349a6"/>
    <p:sldId xmlns:r="http://schemas.openxmlformats.org/officeDocument/2006/relationships" id="257" r:id="Rb7188d13cd3644b1"/>
    <p:sldId xmlns:r="http://schemas.openxmlformats.org/officeDocument/2006/relationships" id="258" r:id="R45c9419a68a64126"/>
    <p:sldId xmlns:r="http://schemas.openxmlformats.org/officeDocument/2006/relationships" id="259" r:id="R7402e2055b6644ac"/>
    <p:sldId xmlns:r="http://schemas.openxmlformats.org/officeDocument/2006/relationships" id="260" r:id="R5928dd0f04124b85"/>
    <p:sldId xmlns:r="http://schemas.openxmlformats.org/officeDocument/2006/relationships" id="261" r:id="Rc46c56bd9f464573"/>
    <p:sldId xmlns:r="http://schemas.openxmlformats.org/officeDocument/2006/relationships" id="262" r:id="Rd9438f25a7d64beb"/>
    <p:sldId xmlns:r="http://schemas.openxmlformats.org/officeDocument/2006/relationships" id="263" r:id="R57d5594ca69e469a"/>
    <p:sldId xmlns:r="http://schemas.openxmlformats.org/officeDocument/2006/relationships" id="264" r:id="R2ac59be4f56c4177"/>
    <p:sldId xmlns:r="http://schemas.openxmlformats.org/officeDocument/2006/relationships" id="265" r:id="Re0e183822a13427b"/>
    <p:sldId xmlns:r="http://schemas.openxmlformats.org/officeDocument/2006/relationships" id="266" r:id="R8f4af62738fa425d"/>
    <p:sldId xmlns:r="http://schemas.openxmlformats.org/officeDocument/2006/relationships" id="267" r:id="R0b35298e769d4a60"/>
    <p:sldId xmlns:r="http://schemas.openxmlformats.org/officeDocument/2006/relationships" id="268" r:id="R3636ba64bc5347c7"/>
    <p:sldId xmlns:r="http://schemas.openxmlformats.org/officeDocument/2006/relationships" id="269" r:id="Rb2dc24cc62d7482c"/>
    <p:sldId xmlns:r="http://schemas.openxmlformats.org/officeDocument/2006/relationships" id="270" r:id="Rb0de21f74cf04e3f"/>
    <p:sldId xmlns:r="http://schemas.openxmlformats.org/officeDocument/2006/relationships" id="271" r:id="R9dc2d144027441b2"/>
    <p:sldId xmlns:r="http://schemas.openxmlformats.org/officeDocument/2006/relationships" id="272" r:id="Rb6d717fd9f3248ad"/>
    <p:sldId xmlns:r="http://schemas.openxmlformats.org/officeDocument/2006/relationships" id="273" r:id="Rce2a8dfd09fe4e90"/>
    <p:sldId xmlns:r="http://schemas.openxmlformats.org/officeDocument/2006/relationships" id="274" r:id="R31080f25c6364be4"/>
    <p:sldId xmlns:r="http://schemas.openxmlformats.org/officeDocument/2006/relationships" id="275" r:id="R3332ebcbf2b34b03"/>
    <p:sldId xmlns:r="http://schemas.openxmlformats.org/officeDocument/2006/relationships" id="276" r:id="R966786480be641a3"/>
    <p:sldId xmlns:r="http://schemas.openxmlformats.org/officeDocument/2006/relationships" id="277" r:id="Rf4b21200c363419c"/>
    <p:sldId xmlns:r="http://schemas.openxmlformats.org/officeDocument/2006/relationships" id="278" r:id="Rfb6631e3d99b456d"/>
    <p:sldId xmlns:r="http://schemas.openxmlformats.org/officeDocument/2006/relationships" id="279" r:id="R912e663e896d423d"/>
    <p:sldId xmlns:r="http://schemas.openxmlformats.org/officeDocument/2006/relationships" id="280" r:id="R9b18ae8337a547a8"/>
    <p:sldId xmlns:r="http://schemas.openxmlformats.org/officeDocument/2006/relationships" id="281" r:id="R363053e994824b42"/>
    <p:sldId xmlns:r="http://schemas.openxmlformats.org/officeDocument/2006/relationships" id="282" r:id="Rfe8a4f106d4d4b76"/>
    <p:sldId xmlns:r="http://schemas.openxmlformats.org/officeDocument/2006/relationships" id="283" r:id="Rf99c16aa8a2344e5"/>
    <p:sldId xmlns:r="http://schemas.openxmlformats.org/officeDocument/2006/relationships" id="284" r:id="R167f1fc72cd148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62db412f71a4219" /><Relationship Type="http://schemas.openxmlformats.org/officeDocument/2006/relationships/slideMaster" Target="/ppt/slideMasters/slideMaster1.xml" Id="R0ad94fbb460848c4" /><Relationship Type="http://schemas.openxmlformats.org/officeDocument/2006/relationships/notesMaster" Target="/ppt/notesMasters/notesMaster1.xml" Id="R5afe5522e09d40c4" /><Relationship Type="http://schemas.openxmlformats.org/officeDocument/2006/relationships/presProps" Target="/ppt/presProps.xml" Id="R3f56cf874a6047e6" /><Relationship Type="http://schemas.openxmlformats.org/officeDocument/2006/relationships/tableStyles" Target="/ppt/tableStyles.xml" Id="Rc7bc5146377a4ec1" /><Relationship Type="http://schemas.openxmlformats.org/officeDocument/2006/relationships/slide" Target="/ppt/slides/slide1.xml" Id="Ra0680c32b1f349a6" /><Relationship Type="http://schemas.openxmlformats.org/officeDocument/2006/relationships/slide" Target="/ppt/slides/slide2.xml" Id="Rb7188d13cd3644b1" /><Relationship Type="http://schemas.openxmlformats.org/officeDocument/2006/relationships/slide" Target="/ppt/slides/slide3.xml" Id="R45c9419a68a64126" /><Relationship Type="http://schemas.openxmlformats.org/officeDocument/2006/relationships/slide" Target="/ppt/slides/slide4.xml" Id="R7402e2055b6644ac" /><Relationship Type="http://schemas.openxmlformats.org/officeDocument/2006/relationships/slide" Target="/ppt/slides/slide5.xml" Id="R5928dd0f04124b85" /><Relationship Type="http://schemas.openxmlformats.org/officeDocument/2006/relationships/slide" Target="/ppt/slides/slide6.xml" Id="Rc46c56bd9f464573" /><Relationship Type="http://schemas.openxmlformats.org/officeDocument/2006/relationships/slide" Target="/ppt/slides/slide7.xml" Id="Rd9438f25a7d64beb" /><Relationship Type="http://schemas.openxmlformats.org/officeDocument/2006/relationships/slide" Target="/ppt/slides/slide8.xml" Id="R57d5594ca69e469a" /><Relationship Type="http://schemas.openxmlformats.org/officeDocument/2006/relationships/slide" Target="/ppt/slides/slide9.xml" Id="R2ac59be4f56c4177" /><Relationship Type="http://schemas.openxmlformats.org/officeDocument/2006/relationships/slide" Target="/ppt/slides/slide10.xml" Id="Re0e183822a13427b" /><Relationship Type="http://schemas.openxmlformats.org/officeDocument/2006/relationships/slide" Target="/ppt/slides/slide11.xml" Id="R8f4af62738fa425d" /><Relationship Type="http://schemas.openxmlformats.org/officeDocument/2006/relationships/slide" Target="/ppt/slides/slide12.xml" Id="R0b35298e769d4a60" /><Relationship Type="http://schemas.openxmlformats.org/officeDocument/2006/relationships/slide" Target="/ppt/slides/slide13.xml" Id="R3636ba64bc5347c7" /><Relationship Type="http://schemas.openxmlformats.org/officeDocument/2006/relationships/slide" Target="/ppt/slides/slide14.xml" Id="Rb2dc24cc62d7482c" /><Relationship Type="http://schemas.openxmlformats.org/officeDocument/2006/relationships/slide" Target="/ppt/slides/slide15.xml" Id="Rb0de21f74cf04e3f" /><Relationship Type="http://schemas.openxmlformats.org/officeDocument/2006/relationships/slide" Target="/ppt/slides/slide16.xml" Id="R9dc2d144027441b2" /><Relationship Type="http://schemas.openxmlformats.org/officeDocument/2006/relationships/slide" Target="/ppt/slides/slide17.xml" Id="Rb6d717fd9f3248ad" /><Relationship Type="http://schemas.openxmlformats.org/officeDocument/2006/relationships/slide" Target="/ppt/slides/slide18.xml" Id="Rce2a8dfd09fe4e90" /><Relationship Type="http://schemas.openxmlformats.org/officeDocument/2006/relationships/slide" Target="/ppt/slides/slide19.xml" Id="R31080f25c6364be4" /><Relationship Type="http://schemas.openxmlformats.org/officeDocument/2006/relationships/slide" Target="/ppt/slides/slide20.xml" Id="R3332ebcbf2b34b03" /><Relationship Type="http://schemas.openxmlformats.org/officeDocument/2006/relationships/slide" Target="/ppt/slides/slide21.xml" Id="R966786480be641a3" /><Relationship Type="http://schemas.openxmlformats.org/officeDocument/2006/relationships/slide" Target="/ppt/slides/slide22.xml" Id="Rf4b21200c363419c" /><Relationship Type="http://schemas.openxmlformats.org/officeDocument/2006/relationships/slide" Target="/ppt/slides/slide23.xml" Id="Rfb6631e3d99b456d" /><Relationship Type="http://schemas.openxmlformats.org/officeDocument/2006/relationships/slide" Target="/ppt/slides/slide24.xml" Id="R912e663e896d423d" /><Relationship Type="http://schemas.openxmlformats.org/officeDocument/2006/relationships/slide" Target="/ppt/slides/slide25.xml" Id="R9b18ae8337a547a8" /><Relationship Type="http://schemas.openxmlformats.org/officeDocument/2006/relationships/slide" Target="/ppt/slides/slide26.xml" Id="R363053e994824b42" /><Relationship Type="http://schemas.openxmlformats.org/officeDocument/2006/relationships/slide" Target="/ppt/slides/slide27.xml" Id="Rfe8a4f106d4d4b76" /><Relationship Type="http://schemas.openxmlformats.org/officeDocument/2006/relationships/slide" Target="/ppt/slides/slide28.xml" Id="Rf99c16aa8a2344e5" /><Relationship Type="http://schemas.openxmlformats.org/officeDocument/2006/relationships/slide" Target="/ppt/slides/slide29.xml" Id="R167f1fc72cd148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edb9bda32649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d6899ddfa24caf" /><Relationship Type="http://schemas.openxmlformats.org/officeDocument/2006/relationships/notesMaster" Target="/ppt/notesMasters/notesMaster1.xml" Id="Rf9081ed49c2b4d1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e080abe7e6436e" /><Relationship Type="http://schemas.openxmlformats.org/officeDocument/2006/relationships/notesMaster" Target="/ppt/notesMasters/notesMaster1.xml" Id="Re53a53371f0844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2e66fbe66f4f96" /><Relationship Type="http://schemas.openxmlformats.org/officeDocument/2006/relationships/notesMaster" Target="/ppt/notesMasters/notesMaster1.xml" Id="R50fcca820bb946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f7947e0aa745c2" /><Relationship Type="http://schemas.openxmlformats.org/officeDocument/2006/relationships/notesMaster" Target="/ppt/notesMasters/notesMaster1.xml" Id="R652cfecc7b4d4f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af59b254954591" /><Relationship Type="http://schemas.openxmlformats.org/officeDocument/2006/relationships/notesMaster" Target="/ppt/notesMasters/notesMaster1.xml" Id="Re73219d205b94e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37d1fc036de4b32" /><Relationship Type="http://schemas.openxmlformats.org/officeDocument/2006/relationships/notesMaster" Target="/ppt/notesMasters/notesMaster1.xml" Id="Reb797a8909be44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9e162d39784f14" /><Relationship Type="http://schemas.openxmlformats.org/officeDocument/2006/relationships/notesMaster" Target="/ppt/notesMasters/notesMaster1.xml" Id="R8f12c691899b4b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5cf8fec5ef84364" /><Relationship Type="http://schemas.openxmlformats.org/officeDocument/2006/relationships/notesMaster" Target="/ppt/notesMasters/notesMaster1.xml" Id="R7038c9e5a11f45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b3066a320a44f8" /><Relationship Type="http://schemas.openxmlformats.org/officeDocument/2006/relationships/notesMaster" Target="/ppt/notesMasters/notesMaster1.xml" Id="R32c7ebf9b24246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ea332082a454e83" /><Relationship Type="http://schemas.openxmlformats.org/officeDocument/2006/relationships/notesMaster" Target="/ppt/notesMasters/notesMaster1.xml" Id="Ra82bffdd9184447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6b06cf2da64e8d" /><Relationship Type="http://schemas.openxmlformats.org/officeDocument/2006/relationships/notesMaster" Target="/ppt/notesMasters/notesMaster1.xml" Id="R9f08ed705fd7487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92698e9600748b7" /><Relationship Type="http://schemas.openxmlformats.org/officeDocument/2006/relationships/notesMaster" Target="/ppt/notesMasters/notesMaster1.xml" Id="R57f23744aca54e8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bde2d2f5fc64fde" /><Relationship Type="http://schemas.openxmlformats.org/officeDocument/2006/relationships/notesMaster" Target="/ppt/notesMasters/notesMaster1.xml" Id="R14bf5af39a6a401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91efc08126043a6" /><Relationship Type="http://schemas.openxmlformats.org/officeDocument/2006/relationships/notesMaster" Target="/ppt/notesMasters/notesMaster1.xml" Id="Rfa5cfbbd9fc3458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94536fe86234a01" /><Relationship Type="http://schemas.openxmlformats.org/officeDocument/2006/relationships/notesMaster" Target="/ppt/notesMasters/notesMaster1.xml" Id="R69cb2c3567b340b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f28c1f47a304fb5" /><Relationship Type="http://schemas.openxmlformats.org/officeDocument/2006/relationships/notesMaster" Target="/ppt/notesMasters/notesMaster1.xml" Id="Rbed2ede79e00440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902ba0449154ac1" /><Relationship Type="http://schemas.openxmlformats.org/officeDocument/2006/relationships/notesMaster" Target="/ppt/notesMasters/notesMaster1.xml" Id="Rc68045ce77c8451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c6ad48f78cb4ace" /><Relationship Type="http://schemas.openxmlformats.org/officeDocument/2006/relationships/notesMaster" Target="/ppt/notesMasters/notesMaster1.xml" Id="R097a764a99b749e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573be7c42b04e70" /><Relationship Type="http://schemas.openxmlformats.org/officeDocument/2006/relationships/notesMaster" Target="/ppt/notesMasters/notesMaster1.xml" Id="Rb0991af14b86422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168256fae564007" /><Relationship Type="http://schemas.openxmlformats.org/officeDocument/2006/relationships/notesMaster" Target="/ppt/notesMasters/notesMaster1.xml" Id="Rccad3f04c5984d3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4c99fb9be864631" /><Relationship Type="http://schemas.openxmlformats.org/officeDocument/2006/relationships/notesMaster" Target="/ppt/notesMasters/notesMaster1.xml" Id="Reec0c1a2a59a4b3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a6fce654f224010" /><Relationship Type="http://schemas.openxmlformats.org/officeDocument/2006/relationships/notesMaster" Target="/ppt/notesMasters/notesMaster1.xml" Id="Ra25d01dc7608460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c0b616691644fdb" /><Relationship Type="http://schemas.openxmlformats.org/officeDocument/2006/relationships/notesMaster" Target="/ppt/notesMasters/notesMaster1.xml" Id="R716011d08c394e2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e2894ea7a3745a0" /><Relationship Type="http://schemas.openxmlformats.org/officeDocument/2006/relationships/notesMaster" Target="/ppt/notesMasters/notesMaster1.xml" Id="R01d1482514bb4ae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715fe0bcdc84e28" /><Relationship Type="http://schemas.openxmlformats.org/officeDocument/2006/relationships/notesMaster" Target="/ppt/notesMasters/notesMaster1.xml" Id="Rb272f3cb3e454ae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9c04c34af464d7f" /><Relationship Type="http://schemas.openxmlformats.org/officeDocument/2006/relationships/notesMaster" Target="/ppt/notesMasters/notesMaster1.xml" Id="R69caa50cb3e049dd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2bfed2779cb49ec" /><Relationship Type="http://schemas.openxmlformats.org/officeDocument/2006/relationships/notesMaster" Target="/ppt/notesMasters/notesMaster1.xml" Id="Rd3d9d697bee34b7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58a4a5af2e8945d2" /><Relationship Type="http://schemas.openxmlformats.org/officeDocument/2006/relationships/notesMaster" Target="/ppt/notesMasters/notesMaster1.xml" Id="R846664bb08454bc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9978d391f094b21" /><Relationship Type="http://schemas.openxmlformats.org/officeDocument/2006/relationships/notesMaster" Target="/ppt/notesMasters/notesMaster1.xml" Id="Rfc34e423936d43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開場：請大家跟著卡皮巴拉主廚，一起把 AI 想成一間會思考、會做事、還會檢查的智慧餐廳。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簡短說明：本簡報是用生活化類比幫助理解，不是要取代正式技術文件。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引導學生觀察：不是名詞越多越厲害，而是對方是否聽懂。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請學生一起用手指比出 1 到 4，口頭回想四個概念。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互動：請學生先說出自己的答案，再按下一頁揭曉。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互動：可以請學生舉手投票，或說說自己會怎麼向家人解釋 AI。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結尾：留下提問時間，鼓勵大家用一個餐廳比喻說出自己最記得的 AI 概念。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原始內容：使用者提供的「AI_餐廳大冒險_簡報大綱與逐頁內容.md」。</a:t>
            </a:r>
          </a:p>
          <a:p xmlns:a="http://schemas.openxmlformats.org/drawingml/2006/main">
            <a:r>
              <a:t>- 卡皮巴拉插圖：本簡報專用之 OpenAI image generation 生成素材。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8d4a79abbc43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199cc068a54129" /><Relationship Type="http://schemas.openxmlformats.org/officeDocument/2006/relationships/slideLayout" Target="/ppt/slideLayouts/slideLayout1.xml" Id="Ra7a73e53e6ff41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7a73e53e6ff41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1a79aa38bb475b" /><Relationship Type="http://schemas.openxmlformats.org/officeDocument/2006/relationships/image" Target="/ppt/media/image.png" Id="R12ac1d22854d464c" /><Relationship Type="http://schemas.openxmlformats.org/officeDocument/2006/relationships/notesSlide" Target="/ppt/notesSlides/notesSlide1.xml" Id="Rdc10b152bb8647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8b85ae9c34675" /><Relationship Type="http://schemas.openxmlformats.org/officeDocument/2006/relationships/image" Target="/ppt/media/image2.png" Id="R5f80004f5dcb4e48" /><Relationship Type="http://schemas.openxmlformats.org/officeDocument/2006/relationships/notesSlide" Target="/ppt/notesSlides/notesSlide2.xml" Id="R4dd40855b85044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7a322017224416" /><Relationship Type="http://schemas.openxmlformats.org/officeDocument/2006/relationships/image" Target="/ppt/media/image3.png" Id="R9de1e620aa084935" /><Relationship Type="http://schemas.openxmlformats.org/officeDocument/2006/relationships/notesSlide" Target="/ppt/notesSlides/notesSlide3.xml" Id="R82725f79455b42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a45fa853824615" /><Relationship Type="http://schemas.openxmlformats.org/officeDocument/2006/relationships/image" Target="/ppt/media/image4.png" Id="R7a35d92aab844476" /><Relationship Type="http://schemas.openxmlformats.org/officeDocument/2006/relationships/notesSlide" Target="/ppt/notesSlides/notesSlide4.xml" Id="R7eb089f1392f4c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d727949daf4fb4" /><Relationship Type="http://schemas.openxmlformats.org/officeDocument/2006/relationships/image" Target="/ppt/media/image5.png" Id="R42f66acd836f4143" /><Relationship Type="http://schemas.openxmlformats.org/officeDocument/2006/relationships/notesSlide" Target="/ppt/notesSlides/notesSlide5.xml" Id="Rc6756f314b5b4a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b4296ff774503" /><Relationship Type="http://schemas.openxmlformats.org/officeDocument/2006/relationships/image" Target="/ppt/media/image6.png" Id="Rd80a52488e9946d1" /><Relationship Type="http://schemas.openxmlformats.org/officeDocument/2006/relationships/notesSlide" Target="/ppt/notesSlides/notesSlide6.xml" Id="Rdac5e89249b8471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8d1ba384f4b97" /><Relationship Type="http://schemas.openxmlformats.org/officeDocument/2006/relationships/image" Target="/ppt/media/image7.png" Id="R6242e123402245d8" /><Relationship Type="http://schemas.openxmlformats.org/officeDocument/2006/relationships/notesSlide" Target="/ppt/notesSlides/notesSlide7.xml" Id="Rc488e7294c4344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2e8b588434cc6" /><Relationship Type="http://schemas.openxmlformats.org/officeDocument/2006/relationships/image" Target="/ppt/media/image8.png" Id="R8360f6bc98154f2b" /><Relationship Type="http://schemas.openxmlformats.org/officeDocument/2006/relationships/notesSlide" Target="/ppt/notesSlides/notesSlide8.xml" Id="R58f449421026494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0299d0d9844d2" /><Relationship Type="http://schemas.openxmlformats.org/officeDocument/2006/relationships/image" Target="/ppt/media/image9.png" Id="Rca6be83a535448f2" /><Relationship Type="http://schemas.openxmlformats.org/officeDocument/2006/relationships/notesSlide" Target="/ppt/notesSlides/notesSlide9.xml" Id="R3a98443ba03746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24bff739d94990" /><Relationship Type="http://schemas.openxmlformats.org/officeDocument/2006/relationships/image" Target="/ppt/media/image10.png" Id="R01cca3a73e0c4fb0" /><Relationship Type="http://schemas.openxmlformats.org/officeDocument/2006/relationships/notesSlide" Target="/ppt/notesSlides/notesSlide10.xml" Id="Ra5590c473f0d43c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ae834654a74174" /><Relationship Type="http://schemas.openxmlformats.org/officeDocument/2006/relationships/image" Target="/ppt/media/image11.png" Id="R4606a4186fe54167" /><Relationship Type="http://schemas.openxmlformats.org/officeDocument/2006/relationships/notesSlide" Target="/ppt/notesSlides/notesSlide11.xml" Id="R4b37d385ed2e48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1cafade534a05" /><Relationship Type="http://schemas.openxmlformats.org/officeDocument/2006/relationships/image" Target="/ppt/media/image12.png" Id="R0554d351f5b24468" /><Relationship Type="http://schemas.openxmlformats.org/officeDocument/2006/relationships/notesSlide" Target="/ppt/notesSlides/notesSlide12.xml" Id="R334d7a4fb1364f0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eea0ec10de484a" /><Relationship Type="http://schemas.openxmlformats.org/officeDocument/2006/relationships/image" Target="/ppt/media/image13.png" Id="Ree56c4a17fcd439b" /><Relationship Type="http://schemas.openxmlformats.org/officeDocument/2006/relationships/notesSlide" Target="/ppt/notesSlides/notesSlide13.xml" Id="R88be601a5b11455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7a8578c984585" /><Relationship Type="http://schemas.openxmlformats.org/officeDocument/2006/relationships/image" Target="/ppt/media/image14.png" Id="Rade00feeee25467b" /><Relationship Type="http://schemas.openxmlformats.org/officeDocument/2006/relationships/notesSlide" Target="/ppt/notesSlides/notesSlide14.xml" Id="Rb35e9e04000748a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3416ea6ea34e93" /><Relationship Type="http://schemas.openxmlformats.org/officeDocument/2006/relationships/image" Target="/ppt/media/image15.png" Id="R020e7e7dd2ed4c33" /><Relationship Type="http://schemas.openxmlformats.org/officeDocument/2006/relationships/notesSlide" Target="/ppt/notesSlides/notesSlide15.xml" Id="R340ee88e086c481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006097f9e461e" /><Relationship Type="http://schemas.openxmlformats.org/officeDocument/2006/relationships/image" Target="/ppt/media/image16.png" Id="R768d3daa9cf741ea" /><Relationship Type="http://schemas.openxmlformats.org/officeDocument/2006/relationships/notesSlide" Target="/ppt/notesSlides/notesSlide16.xml" Id="Rafa4b04e0d7345a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b6c689f4be4153" /><Relationship Type="http://schemas.openxmlformats.org/officeDocument/2006/relationships/image" Target="/ppt/media/image17.png" Id="Re5b9992229084106" /><Relationship Type="http://schemas.openxmlformats.org/officeDocument/2006/relationships/notesSlide" Target="/ppt/notesSlides/notesSlide17.xml" Id="R84c73baab30543c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379fabb544a6e" /><Relationship Type="http://schemas.openxmlformats.org/officeDocument/2006/relationships/image" Target="/ppt/media/image18.png" Id="Red9d2dd47aeb4aed" /><Relationship Type="http://schemas.openxmlformats.org/officeDocument/2006/relationships/notesSlide" Target="/ppt/notesSlides/notesSlide18.xml" Id="R16a670fe944c45b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e0c73adc345b7" /><Relationship Type="http://schemas.openxmlformats.org/officeDocument/2006/relationships/image" Target="/ppt/media/image19.png" Id="R84fd4c15bbf942d7" /><Relationship Type="http://schemas.openxmlformats.org/officeDocument/2006/relationships/notesSlide" Target="/ppt/notesSlides/notesSlide19.xml" Id="R333aab14fb59424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c54ecaa834038" /><Relationship Type="http://schemas.openxmlformats.org/officeDocument/2006/relationships/image" Target="/ppt/media/image20.png" Id="Red2c5d54efe3414d" /><Relationship Type="http://schemas.openxmlformats.org/officeDocument/2006/relationships/notesSlide" Target="/ppt/notesSlides/notesSlide20.xml" Id="Rb132627cc7d343f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038c64d2284e94" /><Relationship Type="http://schemas.openxmlformats.org/officeDocument/2006/relationships/image" Target="/ppt/media/image21.png" Id="Rf1f6754c91ff45c2" /><Relationship Type="http://schemas.openxmlformats.org/officeDocument/2006/relationships/notesSlide" Target="/ppt/notesSlides/notesSlide21.xml" Id="R0e6ed4e4869140a4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dfda95e3f046db" /><Relationship Type="http://schemas.openxmlformats.org/officeDocument/2006/relationships/image" Target="/ppt/media/image22.png" Id="Re82a5d0a33c34693" /><Relationship Type="http://schemas.openxmlformats.org/officeDocument/2006/relationships/notesSlide" Target="/ppt/notesSlides/notesSlide22.xml" Id="R091ffed0e8d34da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053139e0494c3c" /><Relationship Type="http://schemas.openxmlformats.org/officeDocument/2006/relationships/image" Target="/ppt/media/image23.png" Id="R387e3d909c084d84" /><Relationship Type="http://schemas.openxmlformats.org/officeDocument/2006/relationships/notesSlide" Target="/ppt/notesSlides/notesSlide23.xml" Id="Rb474703a39fd4c2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d341b3b45347ef" /><Relationship Type="http://schemas.openxmlformats.org/officeDocument/2006/relationships/image" Target="/ppt/media/image24.png" Id="R2766e5dd636e4dc7" /><Relationship Type="http://schemas.openxmlformats.org/officeDocument/2006/relationships/notesSlide" Target="/ppt/notesSlides/notesSlide24.xml" Id="Rc3ff19dd5cc947d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f32c8329b49ea" /><Relationship Type="http://schemas.openxmlformats.org/officeDocument/2006/relationships/image" Target="/ppt/media/image25.png" Id="R4aaa18d11f6a42d6" /><Relationship Type="http://schemas.openxmlformats.org/officeDocument/2006/relationships/image" Target="/ppt/media/image26.png" Id="R845ad00f0aa84f16" /><Relationship Type="http://schemas.openxmlformats.org/officeDocument/2006/relationships/image" Target="/ppt/media/image27.png" Id="R5cff349a3ad44ae5" /><Relationship Type="http://schemas.openxmlformats.org/officeDocument/2006/relationships/image" Target="/ppt/media/image28.png" Id="Rd17e200c986c4a18" /><Relationship Type="http://schemas.openxmlformats.org/officeDocument/2006/relationships/notesSlide" Target="/ppt/notesSlides/notesSlide25.xml" Id="Reefe59cc0772452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4db51b362a43de" /><Relationship Type="http://schemas.openxmlformats.org/officeDocument/2006/relationships/image" Target="/ppt/media/image29.png" Id="R70b911d9ddcb498c" /><Relationship Type="http://schemas.openxmlformats.org/officeDocument/2006/relationships/notesSlide" Target="/ppt/notesSlides/notesSlide26.xml" Id="R408ce89821ff428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5a0ab57299418f" /><Relationship Type="http://schemas.openxmlformats.org/officeDocument/2006/relationships/image" Target="/ppt/media/image30.png" Id="R4ee651167cad454f" /><Relationship Type="http://schemas.openxmlformats.org/officeDocument/2006/relationships/notesSlide" Target="/ppt/notesSlides/notesSlide27.xml" Id="R45745e6ac0b84a9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8ce12f48074f0c" /><Relationship Type="http://schemas.openxmlformats.org/officeDocument/2006/relationships/image" Target="/ppt/media/image31.png" Id="Rb74b925efb614a66" /><Relationship Type="http://schemas.openxmlformats.org/officeDocument/2006/relationships/notesSlide" Target="/ppt/notesSlides/notesSlide28.xml" Id="R2980beec8af8470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055e7ad854852" /><Relationship Type="http://schemas.openxmlformats.org/officeDocument/2006/relationships/image" Target="/ppt/media/image32.png" Id="Reb2c2b06421040d7" /><Relationship Type="http://schemas.openxmlformats.org/officeDocument/2006/relationships/notesSlide" Target="/ppt/notesSlides/notesSlide29.xml" Id="R4f45a016230a47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5B35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CB925FF-F34B-412D-9037-D142F3EC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350" b="1" i="0">
                <a:solidFill>
                  <a:srgbClr val="FFF7E8"/>
                </a:solidFill>
              </a:defRPr>
            </a:pPr>
            <a:r>
              <a:rPr sz="4350" b="1" i="0">
                <a:solidFill>
                  <a:srgbClr val="FFF7E8"/>
                </a:solidFill>
              </a:rPr>
              <a:t>AI × 頂級餐廳！</a:t>
            </a:r>
          </a:p>
        </p:txBody>
      </p:sp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6FAE77A6-0D4F-4109-ACEE-E1BFF4986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71700"/>
            <a:ext cx="5715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F7E7CE"/>
                </a:solidFill>
              </a:defRPr>
            </a:pPr>
            <a:r>
              <a:rPr sz="2250" b="1" i="0">
                <a:solidFill>
                  <a:srgbClr val="F7E7CE"/>
                </a:solidFill>
              </a:rPr>
              <a:t>全家聽得懂、團隊落得地的</a:t>
            </a:r>
          </a:p>
          <a:p xmlns:a="http://schemas.openxmlformats.org/drawingml/2006/main">
            <a:pPr algn="l">
              <a:defRPr sz="2250" b="1" i="0">
                <a:solidFill>
                  <a:srgbClr val="F7E7CE"/>
                </a:solidFill>
              </a:defRPr>
            </a:pPr>
            <a:r>
              <a:rPr sz="2250" b="1" i="0">
                <a:solidFill>
                  <a:srgbClr val="F7E7CE"/>
                </a:solidFill>
              </a:rPr>
              <a:t>AI 智慧廚房大冒險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ADA0F27-9F45-4C4A-A7CE-70D84A2C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29000"/>
            <a:ext cx="152400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9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89726351-2E35-4771-BF69-C674E267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909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F7E7CE"/>
                </a:solidFill>
              </a:defRPr>
            </a:pPr>
            <a:r>
              <a:rPr sz="1500" b="0" i="0">
                <a:solidFill>
                  <a:srgbClr val="F7E7CE"/>
                </a:solidFill>
              </a:rPr>
              <a:t>主講：卡皮巴拉主廚　｜　2026.08.22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F0F49422-A038-4805-B6E0-46C0CE86D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48250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9A4A"/>
                </a:solidFill>
              </a:defRPr>
            </a:pPr>
            <a:r>
              <a:rPr sz="1800" b="1" i="0">
                <a:solidFill>
                  <a:srgbClr val="E99A4A"/>
                </a:solidFill>
              </a:rPr>
              <a:t>歡迎光臨 AI 智慧餐廳！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ac1d22854d464c"/>
          <a:stretch xmlns:a="http://schemas.openxmlformats.org/drawingml/2006/main"/>
        </p:blipFill>
        <p:spPr>
          <a:xfrm xmlns:a="http://schemas.openxmlformats.org/drawingml/2006/main">
            <a:off x="6667500" y="1361355"/>
            <a:ext cx="5048250" cy="404004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070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994D845D-05A4-4C42-A457-D592A6E2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ED6AD27A-3633-4A86-BB33-4D96B0616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分享之前：先說清楚這間餐廳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B25617D2-05B2-4649-8996-431D2A86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第一幕｜緣起與世界觀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5EEA094B-F889-4362-836A-C595656B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80004f5dcb4e48"/>
          <a:stretch xmlns:a="http://schemas.openxmlformats.org/drawingml/2006/main"/>
        </p:blipFill>
        <p:spPr>
          <a:xfrm xmlns:a="http://schemas.openxmlformats.org/drawingml/2006/main">
            <a:off x="7905750" y="1914036"/>
            <a:ext cx="3429000" cy="2744178"/>
          </a:xfrm>
          <a:prstGeom xmlns:a="http://schemas.openxmlformats.org/drawingml/2006/main" prst="rect">
            <a:avLst/>
          </a:prstGeom>
        </p:spPr>
      </p:pic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39B93DF1-F1F2-4C0C-8258-1A023FF8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19250"/>
            <a:ext cx="6096000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0E15A41E-41C0-49DD-8AB1-FA6F27F6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77165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今天的用途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BBAF062-7F26-4F3D-90F2-414F1C2AB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133600"/>
            <a:ext cx="5791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教育推廣、知識分享、技術科普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71810291-CA70-4B3B-B240-A1F4E10F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43250"/>
            <a:ext cx="6096000" cy="1190625"/>
          </a:xfrm>
          <a:prstGeom xmlns:a="http://schemas.openxmlformats.org/drawingml/2006/main" prst="roundRect">
            <a:avLst>
              <a:gd name="adj" fmla="val 96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31A4D174-565C-4CB4-AD04-717FA7CAF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95650"/>
            <a:ext cx="579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今天的比喻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87F98E62-6FBF-4EC9-8E08-F8AC96B82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657600"/>
            <a:ext cx="57912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用「餐廳營運」把 AI Agent 的架構說得更生活化</a:t>
            </a:r>
          </a:p>
        </p:txBody>
      </p:sp>
      <p:sp>
        <p:nvSpPr>
          <p:cNvPr id="12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229229F2-6A2B-4EBC-B44C-8FBD5F4F9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143500"/>
            <a:ext cx="65722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FC30CC94-367B-455D-A4CE-2D791070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229225"/>
            <a:ext cx="6229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卡皮說：我們今天是來學懂 AI，不是來背艱深名詞！</a:t>
            </a:r>
          </a:p>
        </p:txBody>
      </p:sp>
    </p:spTree>
    <p:extLst>
      <p:ext uri="{BB962C8B-B14F-4D97-AF65-F5344CB8AC3E}">
        <p14:creationId xmlns:p14="http://schemas.microsoft.com/office/powerpoint/2010/main" val="212841628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E3EAB48F-B150-42B8-B8DE-39C699CE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27450A75-AAD3-417E-AB5B-553E60E1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為什麼聊 AI，常常聊到對方皺眉？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FAD4416C-B7A4-4587-BA25-B8235796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第一幕｜緣起與世界觀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7DEEE556-5F3D-40FB-A7E8-2B5E2709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03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e1e620aa084935"/>
          <a:stretch xmlns:a="http://schemas.openxmlformats.org/drawingml/2006/main"/>
        </p:blipFill>
        <p:spPr>
          <a:xfrm xmlns:a="http://schemas.openxmlformats.org/drawingml/2006/main">
            <a:off x="7810500" y="1847320"/>
            <a:ext cx="3714750" cy="297286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29E88A4C-53BE-44D4-B37C-60FFC4FF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571625"/>
            <a:ext cx="561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5B3524"/>
                </a:solidFill>
              </a:defRPr>
            </a:pPr>
            <a:r>
              <a:rPr sz="2400" b="1" i="0">
                <a:solidFill>
                  <a:srgbClr val="5B3524"/>
                </a:solidFill>
              </a:rPr>
              <a:t>「什麼是 AI Agent？」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252BF130-9A73-4693-8882-4C193025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5905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如果回答塞滿：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神經網絡、向量資料庫、超參數、API 端點……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AD54CD7F-5263-4E0E-BA55-E397A217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05250"/>
            <a:ext cx="5810250" cy="904875"/>
          </a:xfrm>
          <a:prstGeom xmlns:a="http://schemas.openxmlformats.org/drawingml/2006/main" prst="roundRect">
            <a:avLst>
              <a:gd name="adj" fmla="val 12632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4E4D1619-A9D2-454A-8CBE-CA2E89A9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19100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B94A3A"/>
                </a:solidFill>
              </a:defRPr>
            </a:pPr>
            <a:r>
              <a:rPr sz="1800" b="1" i="0">
                <a:solidFill>
                  <a:srgbClr val="B94A3A"/>
                </a:solidFill>
              </a:rPr>
              <a:t>對方：嗯……所以它到底會做什麼？</a:t>
            </a:r>
          </a:p>
        </p:txBody>
      </p:sp>
      <p:sp>
        <p:nvSpPr>
          <p:cNvPr id="10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D3D8C99D-5AE3-4638-B30C-57C69C8B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34000"/>
            <a:ext cx="6477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0D533E84-E92F-45FD-A8B1-B9C57BF0C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19725"/>
            <a:ext cx="613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卡皮說：先降低理解成本，再把專業名詞放進熟悉的畫面裡。</a:t>
            </a:r>
          </a:p>
        </p:txBody>
      </p:sp>
    </p:spTree>
    <p:extLst>
      <p:ext uri="{BB962C8B-B14F-4D97-AF65-F5344CB8AC3E}">
        <p14:creationId xmlns:p14="http://schemas.microsoft.com/office/powerpoint/2010/main" val="15772475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D716CD6D-1C9F-4870-A2DD-BACA1B4A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D8FEC158-BB44-4D3E-9A15-A672E755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把複雜工程，翻譯成大家熟悉的餐廳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7AD381E8-AAC0-4446-AAB0-206C37B6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第一幕｜緣起與世界觀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15484CE6-A374-4557-90FA-F207B6F6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04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35d92aab844476"/>
          <a:stretch xmlns:a="http://schemas.openxmlformats.org/drawingml/2006/main"/>
        </p:blipFill>
        <p:spPr>
          <a:xfrm xmlns:a="http://schemas.openxmlformats.org/drawingml/2006/main">
            <a:off x="7905750" y="1914036"/>
            <a:ext cx="3429000" cy="2744178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5E04623-9C02-4DD3-8EC6-03A0A0084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524000"/>
            <a:ext cx="600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5B3524"/>
                </a:solidFill>
              </a:defRPr>
            </a:pPr>
            <a:r>
              <a:rPr sz="2175" b="1" i="0">
                <a:solidFill>
                  <a:srgbClr val="5B3524"/>
                </a:solidFill>
              </a:rPr>
              <a:t>好的類比，至少要有三件事：</a:t>
            </a:r>
          </a:p>
        </p:txBody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02A9C08-B0AC-4E0A-9513-D78A1F55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18097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6066564B-2AFE-43CB-ADAE-EB4C11138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33650"/>
            <a:ext cx="1504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有畫面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0FC672AF-99A0-45D6-9C68-AD31B1A6C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95600"/>
            <a:ext cx="1504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看得見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CAB76D40-A93E-4181-8519-C928650DF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81250"/>
            <a:ext cx="18097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EB55DE1F-25A0-4799-B1B4-8BFC7E595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2533650"/>
            <a:ext cx="1504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有角色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93204E29-9B7F-480F-B314-0FD919E2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2895600"/>
            <a:ext cx="1504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誰在做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FD1DC97F-0631-423C-AB06-9CDEB0FC3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381250"/>
            <a:ext cx="180975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7E2C97EB-C7DD-47B7-B4E8-5AC4FD996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533650"/>
            <a:ext cx="1504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有流程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8ECC1589-AB62-4382-8D5A-3245680A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2895600"/>
            <a:ext cx="15049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怎麼完成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859469C7-B7C1-4EC1-B1E3-080526FE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81500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今天，我們一起開一間「未來頂級餐廳」！</a:t>
            </a:r>
          </a:p>
        </p:txBody>
      </p:sp>
      <p:sp>
        <p:nvSpPr>
          <p:cNvPr id="17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A108ADFF-4881-4F9E-A04D-82841011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34000"/>
            <a:ext cx="6477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E19EDC4B-3784-46D6-9614-46084B11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419725"/>
            <a:ext cx="6134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卡皮說：餐廳是翻譯器：把抽象概念變成看得見的工作現場。</a:t>
            </a:r>
          </a:p>
        </p:txBody>
      </p:sp>
    </p:spTree>
    <p:extLst>
      <p:ext uri="{BB962C8B-B14F-4D97-AF65-F5344CB8AC3E}">
        <p14:creationId xmlns:p14="http://schemas.microsoft.com/office/powerpoint/2010/main" val="14877165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C8FA9594-D454-438B-846E-BFB95E2F3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C943ABA0-1BF4-4193-AC0F-74CC4F89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AI 智慧餐廳的三大角色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3D835F7-4C3F-43C0-B795-D5248874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第一幕｜緣起與世界觀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D2282BD2-FA98-4F88-844F-F4DF4491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05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F1066318-BBB0-431F-A3A7-C9C930843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E271D"/>
                </a:solidFill>
              </a:defRPr>
            </a:pPr>
            <a:r>
              <a:rPr sz="1800" b="1" i="0">
                <a:solidFill>
                  <a:srgbClr val="3E271D"/>
                </a:solidFill>
              </a:rPr>
              <a:t>先記住這個大方向：你提需求，主廚與廚房一起完成。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B383DC19-D8A9-483D-809E-02035256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31432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1F0B5B8B-506A-4D05-AADD-4AE7CB66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90775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顧客｜你／人類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B68047D-0F36-42D5-AB72-97985289F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752725"/>
            <a:ext cx="28384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提出需求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享受成果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決定想吃什麼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803247BC-723C-4F04-B070-0C43B2F60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238375"/>
            <a:ext cx="31432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FDE6536C-3CA3-402B-8D6D-14909036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2390775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總主廚｜AI Agent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CC142192-B63D-4148-95B8-11DF74B5E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6775" y="2752725"/>
            <a:ext cx="28384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聽懂需求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思考與規劃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調度工具完成任務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27322B86-C1D6-4BD3-B884-9D254394E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238375"/>
            <a:ext cx="3143250" cy="2190750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74EBE1A5-4137-4503-86FE-E0FFA162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390775"/>
            <a:ext cx="2838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廚房系統｜AI System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00981A3-E2A5-4D87-9CEE-8A3DB8169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752725"/>
            <a:ext cx="2838450" cy="1543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提供工具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管理資料與規則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守住安全與品質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9EF3954E-5AC6-4D1E-83B6-1198A6B68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48250"/>
            <a:ext cx="7905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D97843"/>
                </a:solidFill>
              </a:defRPr>
            </a:pPr>
            <a:r>
              <a:rPr sz="2025" b="1" i="0">
                <a:solidFill>
                  <a:srgbClr val="D97843"/>
                </a:solidFill>
              </a:rPr>
              <a:t>一句話：你負責提需求，主廚與廚房負責搞定一切！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66acd836f4143"/>
          <a:stretch xmlns:a="http://schemas.openxmlformats.org/drawingml/2006/main"/>
        </p:blipFill>
        <p:spPr>
          <a:xfrm xmlns:a="http://schemas.openxmlformats.org/drawingml/2006/main">
            <a:off x="9525000" y="4681279"/>
            <a:ext cx="1809750" cy="144831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663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8E7EA932-7DD0-40AF-836A-D24A03EAC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E6F0A707-3D3D-4EAC-BFD8-23B86B02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顧客與主廚：人與 AI Agent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F4FB7FF7-37CB-4344-951E-80A6BFD30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第二幕｜牛刀小試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113FEADF-0037-41B2-A364-6FD7A7CA0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06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F51BF6C2-EB2C-4FFF-9B07-FB84EC42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28750"/>
            <a:ext cx="24765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97843"/>
          </a:solidFill>
          <a:ln xmlns:a="http://schemas.openxmlformats.org/drawingml/2006/main" w="0">
            <a:solidFill>
              <a:srgbClr val="D97843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B8F998DC-9EF8-4AB9-88D3-0CBBC5AE7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76375"/>
            <a:ext cx="2324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DF8"/>
                </a:solidFill>
              </a:defRPr>
            </a:pPr>
            <a:r>
              <a:rPr sz="1125" b="1" i="0">
                <a:solidFill>
                  <a:srgbClr val="FFFDF8"/>
                </a:solidFill>
              </a:rPr>
              <a:t>Human / User ↔ AI Agent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a52488e9946d1"/>
          <a:stretch xmlns:a="http://schemas.openxmlformats.org/drawingml/2006/main"/>
        </p:blipFill>
        <p:spPr>
          <a:xfrm xmlns:a="http://schemas.openxmlformats.org/drawingml/2006/main">
            <a:off x="7810500" y="1933059"/>
            <a:ext cx="3619500" cy="2896633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74336C9-1A7B-4395-8F42-0FF66177E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以前的電腦比較像計算機：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你按什麼，它動什麼。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F2FE8DF-D001-43DB-9047-4CAF7B64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24250"/>
            <a:ext cx="619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5B3524"/>
                </a:solidFill>
              </a:defRPr>
            </a:pPr>
            <a:r>
              <a:rPr sz="2025" b="1" i="0">
                <a:solidFill>
                  <a:srgbClr val="5B3524"/>
                </a:solidFill>
              </a:rPr>
              <a:t>現在的 AI 比較像主廚：</a:t>
            </a:r>
          </a:p>
          <a:p xmlns:a="http://schemas.openxmlformats.org/drawingml/2006/main">
            <a:pPr algn="l">
              <a:defRPr sz="2025" b="1" i="0">
                <a:solidFill>
                  <a:srgbClr val="5B3524"/>
                </a:solidFill>
              </a:defRPr>
            </a:pPr>
            <a:r>
              <a:rPr sz="2025" b="1" i="0">
                <a:solidFill>
                  <a:srgbClr val="5B3524"/>
                </a:solidFill>
              </a:rPr>
              <a:t>你給目標，它會理解、規劃，再一步步完成。</a:t>
            </a:r>
          </a:p>
        </p:txBody>
      </p:sp>
      <p:sp>
        <p:nvSpPr>
          <p:cNvPr id="10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8E30E7BE-92A3-4979-8AA3-968F9107E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29250"/>
            <a:ext cx="6667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0B5D0B6-7785-4E36-9704-7E6BF4BC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514975"/>
            <a:ext cx="632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卡皮說：「我想吃清淡晚餐」不是一道菜，而是一個要完成的目標。</a:t>
            </a:r>
          </a:p>
        </p:txBody>
      </p:sp>
    </p:spTree>
    <p:extLst>
      <p:ext uri="{BB962C8B-B14F-4D97-AF65-F5344CB8AC3E}">
        <p14:creationId xmlns:p14="http://schemas.microsoft.com/office/powerpoint/2010/main" val="9955812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B7F90880-903F-43A1-AB34-D02340C1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97E7BEB2-746B-46D8-B15E-5A376F53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點菜單，就是 AI 的提示詞 Prompt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7C3DC6FB-C2A0-4C5B-AB0F-BCBE963A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第二幕｜牛刀小試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7712781D-58A9-47EF-99DE-D6B10B17C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07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F9AF0B3-91E9-4B94-83ED-B8D399EA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28750"/>
            <a:ext cx="1809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97843"/>
          </a:solidFill>
          <a:ln xmlns:a="http://schemas.openxmlformats.org/drawingml/2006/main" w="0">
            <a:solidFill>
              <a:srgbClr val="D97843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AB5E3E38-E97A-4BF4-B238-D9A5EDD1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76375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DF8"/>
                </a:solidFill>
              </a:defRPr>
            </a:pPr>
            <a:r>
              <a:rPr sz="1125" b="1" i="0">
                <a:solidFill>
                  <a:srgbClr val="FFFDF8"/>
                </a:solidFill>
              </a:rPr>
              <a:t>Prompt｜提示詞</a:t>
            </a:r>
          </a:p>
        </p:txBody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B26725E-8B62-40C8-A0B3-A1734D0E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5238750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E7FB62D-5DC5-4CE0-BD43-4542DBBA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476500"/>
            <a:ext cx="4000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5B3524"/>
                </a:solidFill>
              </a:defRPr>
            </a:pPr>
            <a:r>
              <a:rPr sz="1875" b="1" i="0">
                <a:solidFill>
                  <a:srgbClr val="5B3524"/>
                </a:solidFill>
              </a:rPr>
              <a:t>今日點餐單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76EC768-7EE0-4380-8314-E4E72595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095625"/>
            <a:ext cx="4000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3E271D"/>
                </a:solidFill>
              </a:defRPr>
            </a:pPr>
            <a:r>
              <a:rPr sz="2025" b="1" i="0">
                <a:solidFill>
                  <a:srgbClr val="3E271D"/>
                </a:solidFill>
              </a:rPr>
              <a:t>牛排五分熟</a:t>
            </a:r>
          </a:p>
          <a:p xmlns:a="http://schemas.openxmlformats.org/drawingml/2006/main">
            <a:pPr algn="l">
              <a:defRPr sz="2025" b="1" i="0">
                <a:solidFill>
                  <a:srgbClr val="3E271D"/>
                </a:solidFill>
              </a:defRPr>
            </a:pPr>
            <a:r>
              <a:rPr sz="2025" b="1" i="0">
                <a:solidFill>
                  <a:srgbClr val="3E271D"/>
                </a:solidFill>
              </a:rPr>
              <a:t>黑胡椒醬另附</a:t>
            </a:r>
          </a:p>
          <a:p xmlns:a="http://schemas.openxmlformats.org/drawingml/2006/main">
            <a:pPr algn="l">
              <a:defRPr sz="2025" b="1" i="0">
                <a:solidFill>
                  <a:srgbClr val="3E271D"/>
                </a:solidFill>
              </a:defRPr>
            </a:pPr>
            <a:r>
              <a:rPr sz="2025" b="1" i="0">
                <a:solidFill>
                  <a:srgbClr val="3E271D"/>
                </a:solidFill>
              </a:rPr>
              <a:t>配菜只要烤蘆筍</a:t>
            </a:r>
          </a:p>
          <a:p xmlns:a="http://schemas.openxmlformats.org/drawingml/2006/main">
            <a:pPr algn="l">
              <a:defRPr sz="2025" b="1" i="0">
                <a:solidFill>
                  <a:srgbClr val="3E271D"/>
                </a:solidFill>
              </a:defRPr>
            </a:pPr>
            <a:r>
              <a:rPr sz="2025" b="1" i="0">
                <a:solidFill>
                  <a:srgbClr val="3E271D"/>
                </a:solidFill>
              </a:rPr>
              <a:t>請在 10 分鐘內完成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42e123402245d8"/>
          <a:stretch xmlns:a="http://schemas.openxmlformats.org/drawingml/2006/main"/>
        </p:blipFill>
        <p:spPr>
          <a:xfrm xmlns:a="http://schemas.openxmlformats.org/drawingml/2006/main">
            <a:off x="7810500" y="1875922"/>
            <a:ext cx="3524250" cy="2820405"/>
          </a:xfrm>
          <a:prstGeom xmlns:a="http://schemas.openxmlformats.org/drawingml/2006/main" prst="rect">
            <a:avLst/>
          </a:prstGeom>
        </p:spPr>
      </p:pic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12303448-7A6C-4BD3-A035-066740CB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說得越具體，主廚越不需要猜。</a:t>
            </a:r>
          </a:p>
        </p:txBody>
      </p:sp>
      <p:sp>
        <p:nvSpPr>
          <p:cNvPr id="12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2B0BB172-FEE9-4202-8A6C-D20F2132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15000"/>
            <a:ext cx="6667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8ECBC638-0314-45BC-802E-5DA33DB8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800725"/>
            <a:ext cx="632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卡皮說：Prompt 不是施魔法，而是把點餐需求說清楚！</a:t>
            </a:r>
          </a:p>
        </p:txBody>
      </p:sp>
    </p:spTree>
    <p:extLst>
      <p:ext uri="{BB962C8B-B14F-4D97-AF65-F5344CB8AC3E}">
        <p14:creationId xmlns:p14="http://schemas.microsoft.com/office/powerpoint/2010/main" val="10778100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4F404814-7BC8-43E7-A5E9-44564D18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BB336D5F-EFA1-44DB-8F7F-3FBAF16A2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主廚的腦袋：大型語言模型 LLM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E4103C18-CA82-4ABB-A60D-C5F207BB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第二幕｜牛刀小試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F2144B0C-9576-426B-96FB-DDA86EF1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08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A91BFE81-086E-47F1-959A-47BB39E8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28750"/>
            <a:ext cx="2667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97843"/>
          </a:solidFill>
          <a:ln xmlns:a="http://schemas.openxmlformats.org/drawingml/2006/main" w="0">
            <a:solidFill>
              <a:srgbClr val="D97843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9C4D1DAA-0206-415F-8F2C-797EAE3E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76375"/>
            <a:ext cx="2514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DF8"/>
                </a:solidFill>
              </a:defRPr>
            </a:pPr>
            <a:r>
              <a:rPr sz="1125" b="1" i="0">
                <a:solidFill>
                  <a:srgbClr val="FFFDF8"/>
                </a:solidFill>
              </a:rPr>
              <a:t>LLM / Foundation Model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0f6bc98154f2b"/>
          <a:stretch xmlns:a="http://schemas.openxmlformats.org/drawingml/2006/main"/>
        </p:blipFill>
        <p:spPr>
          <a:xfrm xmlns:a="http://schemas.openxmlformats.org/drawingml/2006/main">
            <a:off x="7905750" y="1856899"/>
            <a:ext cx="3333750" cy="2667951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C70EC65D-9B00-484D-A9D1-8D494743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5B3524"/>
                </a:solidFill>
              </a:defRPr>
            </a:pPr>
            <a:r>
              <a:rPr sz="2025" b="1" i="0">
                <a:solidFill>
                  <a:srgbClr val="5B3524"/>
                </a:solidFill>
              </a:rPr>
              <a:t>想像主廚讀過：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5C1F609-6866-4A04-9C34-C1666AEC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5750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3E271D"/>
                </a:solidFill>
              </a:defRPr>
            </a:pPr>
            <a:r>
              <a:rPr sz="1800" b="0" i="0">
                <a:solidFill>
                  <a:srgbClr val="3E271D"/>
                </a:solidFill>
              </a:rPr>
              <a:t>• 各國食譜</a:t>
            </a:r>
          </a:p>
          <a:p xmlns:a="http://schemas.openxmlformats.org/drawingml/2006/main">
            <a:pPr algn="l">
              <a:defRPr sz="1800" b="0" i="0">
                <a:solidFill>
                  <a:srgbClr val="3E271D"/>
                </a:solidFill>
              </a:defRPr>
            </a:pPr>
            <a:r>
              <a:rPr sz="1800" b="0" i="0">
                <a:solidFill>
                  <a:srgbClr val="3E271D"/>
                </a:solidFill>
              </a:rPr>
              <a:t>• 食材知識</a:t>
            </a:r>
          </a:p>
          <a:p xmlns:a="http://schemas.openxmlformats.org/drawingml/2006/main">
            <a:pPr algn="l">
              <a:defRPr sz="1800" b="0" i="0">
                <a:solidFill>
                  <a:srgbClr val="3E271D"/>
                </a:solidFill>
              </a:defRPr>
            </a:pPr>
            <a:r>
              <a:rPr sz="1800" b="0" i="0">
                <a:solidFill>
                  <a:srgbClr val="3E271D"/>
                </a:solidFill>
              </a:rPr>
              <a:t>• 料理經驗</a:t>
            </a:r>
          </a:p>
          <a:p xmlns:a="http://schemas.openxmlformats.org/drawingml/2006/main">
            <a:pPr algn="l">
              <a:defRPr sz="1800" b="0" i="0">
                <a:solidFill>
                  <a:srgbClr val="3E271D"/>
                </a:solidFill>
              </a:defRPr>
            </a:pPr>
            <a:r>
              <a:rPr sz="1800" b="0" i="0">
                <a:solidFill>
                  <a:srgbClr val="3E271D"/>
                </a:solidFill>
              </a:rPr>
              <a:t>• 怎麼推理與解決問題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74D2907-78D4-4372-840C-15CF116AC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57750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D97843"/>
                </a:solidFill>
              </a:defRPr>
            </a:pPr>
            <a:r>
              <a:rPr sz="1875" b="1" i="0">
                <a:solidFill>
                  <a:srgbClr val="D97843"/>
                </a:solidFill>
              </a:rPr>
              <a:t>這些「底蘊」決定 AI 的理解力與推理上限。</a:t>
            </a:r>
          </a:p>
        </p:txBody>
      </p:sp>
      <p:sp>
        <p:nvSpPr>
          <p:cNvPr id="11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14FD6ABF-DDE2-49B0-8417-FB9FD19A2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15000"/>
            <a:ext cx="7239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7CF4B29-41E3-4D71-A004-F92666EE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800725"/>
            <a:ext cx="689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卡皮說：LLM 是大腦與基本功，但還需要工具和規則才能穩定出餐。</a:t>
            </a:r>
          </a:p>
        </p:txBody>
      </p:sp>
    </p:spTree>
    <p:extLst>
      <p:ext uri="{BB962C8B-B14F-4D97-AF65-F5344CB8AC3E}">
        <p14:creationId xmlns:p14="http://schemas.microsoft.com/office/powerpoint/2010/main" val="2808849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21E34ECC-7E7E-4685-B8C4-F51FFE344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02FB9DEA-5FDC-48DC-966F-D0236F22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標準食譜 SOP：AI 技能 Skill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35C18EC0-ED38-425A-9011-38585037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第二幕｜牛刀小試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9266A086-4545-4446-BFE3-BB9D6BED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09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E5B77F20-3DE0-469E-88E7-95320A092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28750"/>
            <a:ext cx="14287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97843"/>
          </a:solidFill>
          <a:ln xmlns:a="http://schemas.openxmlformats.org/drawingml/2006/main" w="0">
            <a:solidFill>
              <a:srgbClr val="D97843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85994B28-9C23-4576-92AC-BDA89595D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76375"/>
            <a:ext cx="1276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DF8"/>
                </a:solidFill>
              </a:defRPr>
            </a:pPr>
            <a:r>
              <a:rPr sz="1125" b="1" i="0">
                <a:solidFill>
                  <a:srgbClr val="FFFDF8"/>
                </a:solidFill>
              </a:rPr>
              <a:t>Skill｜技能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6be83a535448f2"/>
          <a:stretch xmlns:a="http://schemas.openxmlformats.org/drawingml/2006/main"/>
        </p:blipFill>
        <p:spPr>
          <a:xfrm xmlns:a="http://schemas.openxmlformats.org/drawingml/2006/main">
            <a:off x="7429500" y="1875854"/>
            <a:ext cx="4000500" cy="3201541"/>
          </a:xfrm>
          <a:prstGeom xmlns:a="http://schemas.openxmlformats.org/drawingml/2006/main" prst="rect">
            <a:avLst/>
          </a:prstGeom>
        </p:spPr>
      </p:pic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63DE063A-CEA3-4C08-A1C6-5663C9359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86000"/>
            <a:ext cx="5381625" cy="2286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C2118400-9E95-4BF2-BB46-78FAA7D3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571750"/>
            <a:ext cx="4572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5B3524"/>
                </a:solidFill>
              </a:defRPr>
            </a:pPr>
            <a:r>
              <a:rPr sz="1950" b="1" i="0">
                <a:solidFill>
                  <a:srgbClr val="5B3524"/>
                </a:solidFill>
              </a:rPr>
              <a:t>招牌舒芙蕾 SOP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8BAA138-BFE1-40FB-80E9-81E186B1C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190875"/>
            <a:ext cx="4095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0" i="0">
                <a:solidFill>
                  <a:srgbClr val="3E271D"/>
                </a:solidFill>
              </a:defRPr>
            </a:pPr>
            <a:r>
              <a:rPr sz="1950" b="0" i="0">
                <a:solidFill>
                  <a:srgbClr val="3E271D"/>
                </a:solidFill>
              </a:rPr>
              <a:t>1. 預熱烤箱</a:t>
            </a:r>
          </a:p>
          <a:p xmlns:a="http://schemas.openxmlformats.org/drawingml/2006/main">
            <a:pPr algn="l">
              <a:defRPr sz="1950" b="0" i="0">
                <a:solidFill>
                  <a:srgbClr val="3E271D"/>
                </a:solidFill>
              </a:defRPr>
            </a:pPr>
            <a:r>
              <a:rPr sz="1950" b="0" i="0">
                <a:solidFill>
                  <a:srgbClr val="3E271D"/>
                </a:solidFill>
              </a:rPr>
              <a:t>2. 混合食材</a:t>
            </a:r>
          </a:p>
          <a:p xmlns:a="http://schemas.openxmlformats.org/drawingml/2006/main">
            <a:pPr algn="l">
              <a:defRPr sz="1950" b="0" i="0">
                <a:solidFill>
                  <a:srgbClr val="3E271D"/>
                </a:solidFill>
              </a:defRPr>
            </a:pPr>
            <a:r>
              <a:rPr sz="1950" b="0" i="0">
                <a:solidFill>
                  <a:srgbClr val="3E271D"/>
                </a:solidFill>
              </a:rPr>
              <a:t>3. 控制時間</a:t>
            </a:r>
          </a:p>
          <a:p xmlns:a="http://schemas.openxmlformats.org/drawingml/2006/main">
            <a:pPr algn="l">
              <a:defRPr sz="1950" b="0" i="0">
                <a:solidFill>
                  <a:srgbClr val="3E271D"/>
                </a:solidFill>
              </a:defRPr>
            </a:pPr>
            <a:r>
              <a:rPr sz="1950" b="0" i="0">
                <a:solidFill>
                  <a:srgbClr val="3E271D"/>
                </a:solidFill>
              </a:rPr>
              <a:t>4. 檢查成品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FFF36177-1BDF-49C8-B858-F4857939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0062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97843"/>
                </a:solidFill>
              </a:defRPr>
            </a:pPr>
            <a:r>
              <a:rPr sz="1800" b="1" i="0">
                <a:solidFill>
                  <a:srgbClr val="D97843"/>
                </a:solidFill>
              </a:rPr>
              <a:t>把複雜流程包裝起來，就能重複使用、比較不走味。</a:t>
            </a:r>
          </a:p>
        </p:txBody>
      </p:sp>
      <p:sp>
        <p:nvSpPr>
          <p:cNvPr id="12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59FB74C3-7D95-4389-A48C-0EA8E70E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15000"/>
            <a:ext cx="5905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E7B5C306-A3B0-4156-A2CC-810191BE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800725"/>
            <a:ext cx="5562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卡皮說：Skill 決定「這道菜怎麼做」。</a:t>
            </a:r>
          </a:p>
        </p:txBody>
      </p:sp>
    </p:spTree>
    <p:extLst>
      <p:ext uri="{BB962C8B-B14F-4D97-AF65-F5344CB8AC3E}">
        <p14:creationId xmlns:p14="http://schemas.microsoft.com/office/powerpoint/2010/main" val="19543975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11DD44CD-F6D1-45DE-AF66-A6A4AECC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0">
            <a:extLst xmlns:a="http://schemas.openxmlformats.org/drawingml/2006/main">
              <a:ext uri="{FF2B5EF4-FFF2-40B4-BE49-F238E27FC236}">
                <a16:creationId xmlns:a16="http://schemas.microsoft.com/office/drawing/2014/main" id="{18C2859F-289E-44FF-9C30-C380062C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套餐等級與瓦斯額度：Plan、Token、Usage Limit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DD22BFBC-90B8-47BF-AF54-93BE6E72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第二幕｜牛刀小試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8B4A81BE-AB67-4077-8E10-F716F7D6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10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cca3a73e0c4fb0"/>
          <a:stretch xmlns:a="http://schemas.openxmlformats.org/drawingml/2006/main"/>
        </p:blipFill>
        <p:spPr>
          <a:xfrm xmlns:a="http://schemas.openxmlformats.org/drawingml/2006/main">
            <a:off x="8096250" y="2123627"/>
            <a:ext cx="3143250" cy="2515497"/>
          </a:xfrm>
          <a:prstGeom xmlns:a="http://schemas.openxmlformats.org/drawingml/2006/main" prst="rect">
            <a:avLst/>
          </a:prstGeom>
        </p:spPr>
      </p:pic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F6A7B15A-B3A0-4558-A9DA-92FE665D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05000"/>
            <a:ext cx="2857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9DA5754-3AD7-485C-BDA2-6A56761C6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057400"/>
            <a:ext cx="2552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Plan｜方案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7665F3F7-7A48-4FA8-88DC-9299E2775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419350"/>
            <a:ext cx="25527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不同會員套餐，能用的服務不同。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C1974E88-C57F-4288-948F-A687F1BF2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05000"/>
            <a:ext cx="2857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CF03F81-E577-4829-8726-3E6B3559F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057400"/>
            <a:ext cx="2552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Token｜消耗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24046D67-5532-4E91-BF63-604F90041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419350"/>
            <a:ext cx="25527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做一道菜會用掉瓦斯、水電與心力。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A8E5278-3B4C-4977-9FEE-1880E2B3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00500"/>
            <a:ext cx="28575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A4F8B62E-785D-40A4-BEF3-559E094FA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52900"/>
            <a:ext cx="2552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Usage Limit｜上限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F296E1D7-C6D2-405D-9AF8-D5E0293B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14850"/>
            <a:ext cx="25527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今天最多能用多少資源。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B947AD2F-6CA9-40E1-B32D-04161F0E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286250"/>
            <a:ext cx="3714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5B3524"/>
                </a:solidFill>
              </a:defRPr>
            </a:pPr>
            <a:r>
              <a:rPr sz="1800" b="1" i="0">
                <a:solidFill>
                  <a:srgbClr val="5B3524"/>
                </a:solidFill>
              </a:rPr>
              <a:t>小提醒：任務越複雜，通常需要更多「能量」。</a:t>
            </a:r>
          </a:p>
        </p:txBody>
      </p:sp>
    </p:spTree>
    <p:extLst>
      <p:ext uri="{BB962C8B-B14F-4D97-AF65-F5344CB8AC3E}">
        <p14:creationId xmlns:p14="http://schemas.microsoft.com/office/powerpoint/2010/main" val="130932002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7B03B31F-BF1D-41F3-B91A-B108C78F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1">
            <a:extLst xmlns:a="http://schemas.openxmlformats.org/drawingml/2006/main">
              <a:ext uri="{FF2B5EF4-FFF2-40B4-BE49-F238E27FC236}">
                <a16:creationId xmlns:a16="http://schemas.microsoft.com/office/drawing/2014/main" id="{EF183AFA-87E6-49FC-9544-1C42FF28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快速複習：點餐篇四寶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0A80FE2-DE8D-43F7-8236-804AA5BF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第二幕｜牛刀小試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0EDFE5F8-EF69-4049-BBCE-6DDF89851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11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2D1A774C-239B-4980-A574-23CAB3B7F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571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先記住畫面，再記住連結！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E0D08D06-A81C-4CBE-83D0-E1A7EE30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86000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B31649E-4F77-4A9C-80C5-31753DA00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38400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顧客與主廚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D0704F7F-E880-41D6-9957-3C51F2FDD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800350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人與 AI Agent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7D246E8D-454C-48FB-B118-0A78A2313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286000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8F776C7F-2FD4-42B5-AAB2-1A7713FE5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438400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點餐要求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57698703-C6EB-4C53-95D4-2C22171BD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800350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Prompt 提示詞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9E7FAB12-9D20-47D8-9E51-BFA8A9AA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86000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F25D3DDE-16F8-410D-989A-CAD8FBA05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38400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主廚廚藝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087D530A-5EF8-479F-9DFA-641B2B78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800350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LLM 大模型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5F2D0D6E-E1D6-4FC0-A20E-3E90EE679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286000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73DD21F4-62F2-4A64-9BCA-6B6EF711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438400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標準食譜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F79FB57C-CA2E-4482-A74A-286F76A1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800350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Skill 技能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06a4186fe54167"/>
          <a:stretch xmlns:a="http://schemas.openxmlformats.org/drawingml/2006/main"/>
        </p:blipFill>
        <p:spPr>
          <a:xfrm xmlns:a="http://schemas.openxmlformats.org/drawingml/2006/main">
            <a:off x="4870059" y="4476750"/>
            <a:ext cx="2261381" cy="1809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80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E86DFA47-E412-446B-AFA4-3B51F82C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2">
            <a:extLst xmlns:a="http://schemas.openxmlformats.org/drawingml/2006/main">
              <a:ext uri="{FF2B5EF4-FFF2-40B4-BE49-F238E27FC236}">
                <a16:creationId xmlns:a16="http://schemas.microsoft.com/office/drawing/2014/main" id="{594F7E30-5BB2-4AED-9978-88F1FDD3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主廚工具台：MCP 工具系統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FB96C0E-47D9-4573-AA2F-727821104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第三幕｜牛刀中試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92BFA7DE-C4D5-4051-894D-A4FACF654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12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8D69B2F8-624E-468D-933C-30BE2CB16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28750"/>
            <a:ext cx="304800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97843"/>
          </a:solidFill>
          <a:ln xmlns:a="http://schemas.openxmlformats.org/drawingml/2006/main" w="0">
            <a:solidFill>
              <a:srgbClr val="D97843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4DC9336A-D22B-4A5B-8262-09EF17AF2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76375"/>
            <a:ext cx="2895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DF8"/>
                </a:solidFill>
              </a:defRPr>
            </a:pPr>
            <a:r>
              <a:rPr sz="1125" b="1" i="0">
                <a:solidFill>
                  <a:srgbClr val="FFFDF8"/>
                </a:solidFill>
              </a:rPr>
              <a:t>MCP｜Model Context Protocol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4d351f5b24468"/>
          <a:stretch xmlns:a="http://schemas.openxmlformats.org/drawingml/2006/main"/>
        </p:blipFill>
        <p:spPr>
          <a:xfrm xmlns:a="http://schemas.openxmlformats.org/drawingml/2006/main">
            <a:off x="7810500" y="1885434"/>
            <a:ext cx="3619500" cy="2896633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3FF5085-9152-4AAD-A1C0-B51999924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5B3524"/>
                </a:solidFill>
              </a:defRPr>
            </a:pPr>
            <a:r>
              <a:rPr sz="1950" b="1" i="0">
                <a:solidFill>
                  <a:srgbClr val="5B3524"/>
                </a:solidFill>
              </a:rPr>
              <a:t>光有廚藝，還不能切菜。主廚要能拿起工具！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27826A7C-2551-4BCC-B23B-725A21A6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3095625"/>
            <a:ext cx="6191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MCP Tool　＝　測溫槍、平底鍋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MCP Server ＝　提供工具的工具房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MCP Client ＝　主廚挑工具、操作工具的工作台</a:t>
            </a:r>
          </a:p>
        </p:txBody>
      </p:sp>
      <p:sp>
        <p:nvSpPr>
          <p:cNvPr id="10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F720431E-A465-42E3-986A-6B8C573E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19750"/>
            <a:ext cx="7048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4DDDC7BF-E3A0-4CDF-AAC1-C2A64224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05475"/>
            <a:ext cx="670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卡皮說：MCP 的重點：讓 AI 能用標準方式理解與操作工具。</a:t>
            </a:r>
          </a:p>
        </p:txBody>
      </p:sp>
    </p:spTree>
    <p:extLst>
      <p:ext uri="{BB962C8B-B14F-4D97-AF65-F5344CB8AC3E}">
        <p14:creationId xmlns:p14="http://schemas.microsoft.com/office/powerpoint/2010/main" val="923088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FDA291A5-1661-434E-BDF6-FCD6143AF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3">
            <a:extLst xmlns:a="http://schemas.openxmlformats.org/drawingml/2006/main">
              <a:ext uri="{FF2B5EF4-FFF2-40B4-BE49-F238E27FC236}">
                <a16:creationId xmlns:a16="http://schemas.microsoft.com/office/drawing/2014/main" id="{DD2FF3C1-7CC6-4A95-8FE2-81FC40799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API 是對外窗口，MCP 是手邊工具台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B6F9C3DA-9FA9-4D9B-AE4D-093EEA21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第三幕｜牛刀中試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F42E3083-0B08-4D41-8384-C270F561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13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0B8AC18C-A14D-40C8-BF27-3E6D46C6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3E271D"/>
                </a:solidFill>
              </a:defRPr>
            </a:pPr>
            <a:r>
              <a:rPr sz="1875" b="1" i="0">
                <a:solidFill>
                  <a:srgbClr val="3E271D"/>
                </a:solidFill>
              </a:rPr>
              <a:t>兩者都能幫忙，但工作位置不同。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47FACAF3-6A5D-483F-8279-628A3E45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86000"/>
            <a:ext cx="428625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C9A1B261-9F2B-4917-8167-659463CE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438400"/>
            <a:ext cx="398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API｜對外窗口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524E50D-9B0E-4BFA-8BB0-30AA3F0D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00350"/>
            <a:ext cx="39814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打電話給肉品供應商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查庫存、叫貨、結帳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重點：怎麼跟外部服務溝通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435A6092-DAA8-4144-A3D5-0347C794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86000"/>
            <a:ext cx="428625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90D7DAF-D444-45AF-9244-08FE54B4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438400"/>
            <a:ext cx="398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MCP｜手邊工具台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FEF68FF-EDF8-49C7-B447-3905682C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800350"/>
            <a:ext cx="39814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拿起電子秤、測溫槍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直接操作廚房工具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重點：怎麼讓 AI 使用工具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6c4a17fcd439b"/>
          <a:stretch xmlns:a="http://schemas.openxmlformats.org/drawingml/2006/main"/>
        </p:blipFill>
        <p:spPr>
          <a:xfrm xmlns:a="http://schemas.openxmlformats.org/drawingml/2006/main">
            <a:off x="9620250" y="4838455"/>
            <a:ext cx="1714500" cy="1372089"/>
          </a:xfrm>
          <a:prstGeom xmlns:a="http://schemas.openxmlformats.org/drawingml/2006/main" prst="rect">
            <a:avLst/>
          </a:prstGeom>
        </p:spPr>
      </p:pic>
      <p:sp>
        <p:nvSpPr>
          <p:cNvPr id="13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C0F50562-553D-4924-8A60-B77C0885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24500"/>
            <a:ext cx="619125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250AAACF-BD14-4690-8D2A-20934B36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610225"/>
            <a:ext cx="5848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卡皮說：API 在外面聯絡；MCP 在手邊操作。</a:t>
            </a:r>
          </a:p>
        </p:txBody>
      </p:sp>
    </p:spTree>
    <p:extLst>
      <p:ext uri="{BB962C8B-B14F-4D97-AF65-F5344CB8AC3E}">
        <p14:creationId xmlns:p14="http://schemas.microsoft.com/office/powerpoint/2010/main" val="14496518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C9CDC128-05BD-4758-ABD5-449D2270A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4">
            <a:extLst xmlns:a="http://schemas.openxmlformats.org/drawingml/2006/main">
              <a:ext uri="{FF2B5EF4-FFF2-40B4-BE49-F238E27FC236}">
                <a16:creationId xmlns:a16="http://schemas.microsoft.com/office/drawing/2014/main" id="{4DD2F692-8334-40D7-B4BD-9183972EF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眼前點單是 Context，熟客檔案是 Memory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FEC39EE1-53C3-4F7E-B1F6-6A37F6419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第三幕｜牛刀中試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C28EEDAA-381D-40E6-A271-B7840042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14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C46C7BEE-E9A4-4BA1-B2CB-145E7003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00250"/>
            <a:ext cx="4429125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2EB3EB4A-CB3A-4A05-BF8C-02838E50B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152650"/>
            <a:ext cx="4124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Context｜當前上下文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C42BD95F-FFF6-4CF3-98DC-74F937CC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514600"/>
            <a:ext cx="4124325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眼前這桌的訂單、備註、正在做的菜。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做完這桌，內容就可以清空。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4BB7F350-212B-4964-AFB1-69683366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2000250"/>
            <a:ext cx="4429125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2FE0C75-2942-4FE4-88C8-DD96CDE7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152650"/>
            <a:ext cx="41243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Memory｜長期記憶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A1B43108-4BF1-463B-9E86-2C56FFA8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2514600"/>
            <a:ext cx="4124325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跨越很久的顧客習慣。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例如：不吃香菜、喜歡熱水。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e00feeee25467b"/>
          <a:stretch xmlns:a="http://schemas.openxmlformats.org/drawingml/2006/main"/>
        </p:blipFill>
        <p:spPr>
          <a:xfrm xmlns:a="http://schemas.openxmlformats.org/drawingml/2006/main">
            <a:off x="8941955" y="4619625"/>
            <a:ext cx="2023341" cy="1619250"/>
          </a:xfrm>
          <a:prstGeom xmlns:a="http://schemas.openxmlformats.org/drawingml/2006/main" prst="rect">
            <a:avLst/>
          </a:prstGeom>
        </p:spPr>
      </p:pic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B19E2978-0030-46D9-AB53-1DF19155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4825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D97843"/>
                </a:solidFill>
              </a:defRPr>
            </a:pPr>
            <a:r>
              <a:rPr sz="2025" b="1" i="0">
                <a:solidFill>
                  <a:srgbClr val="D97843"/>
                </a:solidFill>
              </a:rPr>
              <a:t>一個在手上，一個放在檔案櫃。</a:t>
            </a:r>
          </a:p>
        </p:txBody>
      </p:sp>
    </p:spTree>
    <p:extLst>
      <p:ext uri="{BB962C8B-B14F-4D97-AF65-F5344CB8AC3E}">
        <p14:creationId xmlns:p14="http://schemas.microsoft.com/office/powerpoint/2010/main" val="37987188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F30A012D-4DB8-44B3-A41D-7F88EA674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5">
            <a:extLst xmlns:a="http://schemas.openxmlformats.org/drawingml/2006/main">
              <a:ext uri="{FF2B5EF4-FFF2-40B4-BE49-F238E27FC236}">
                <a16:creationId xmlns:a16="http://schemas.microsoft.com/office/drawing/2014/main" id="{3CE00225-52EF-410F-A197-AB91ED64B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換一位大廚，和讓同一位大廚多想一下，不一樣！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E2546C31-FD15-4E96-A7F2-FDE53478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第三幕｜牛刀中試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0B62CB78-6FD8-4848-9CC6-DE83107C7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15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E7BD8FF-8E57-4707-933D-ECB70F3E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190750"/>
            <a:ext cx="428625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56DE748B-E6A6-4FD6-B4B0-E6DD42880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343150"/>
            <a:ext cx="398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換模型｜Model Version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E182346F-5FB0-4716-9578-F69CF1BAB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05100"/>
            <a:ext cx="39814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聘請更強、更有經驗的大師。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像從一般主廚換成三星主廚。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0A3CFCBE-3CCF-44EA-ABD7-1920F9DB3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190750"/>
            <a:ext cx="428625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FBB29862-44F8-4B9A-9F6A-D909C8CE4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43150"/>
            <a:ext cx="3981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提高推理強度｜Reasoning Effort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C0B01C67-0CE2-4CAB-AB32-24F4544D4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05100"/>
            <a:ext cx="39814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同一位主廚先停下來多想幾秒。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推演火候、順序與風險。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0e7e7dd2ed4c33"/>
          <a:stretch xmlns:a="http://schemas.openxmlformats.org/drawingml/2006/main"/>
        </p:blipFill>
        <p:spPr>
          <a:xfrm xmlns:a="http://schemas.openxmlformats.org/drawingml/2006/main">
            <a:off x="9358695" y="4524375"/>
            <a:ext cx="2142361" cy="1714500"/>
          </a:xfrm>
          <a:prstGeom xmlns:a="http://schemas.openxmlformats.org/drawingml/2006/main" prst="rect">
            <a:avLst/>
          </a:prstGeom>
        </p:spPr>
      </p:pic>
      <p:sp>
        <p:nvSpPr>
          <p:cNvPr id="12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98744B0E-AF66-4357-A1B4-9CDE51D6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19750"/>
            <a:ext cx="6667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C6B73608-3D37-4082-B9CD-37B4D351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05475"/>
            <a:ext cx="6324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卡皮說：換人是升級能力；深思是增加思考時間。</a:t>
            </a:r>
          </a:p>
        </p:txBody>
      </p:sp>
    </p:spTree>
    <p:extLst>
      <p:ext uri="{BB962C8B-B14F-4D97-AF65-F5344CB8AC3E}">
        <p14:creationId xmlns:p14="http://schemas.microsoft.com/office/powerpoint/2010/main" val="1129952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2B2E4528-86A8-4383-A445-14F91654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6">
            <a:extLst xmlns:a="http://schemas.openxmlformats.org/drawingml/2006/main">
              <a:ext uri="{FF2B5EF4-FFF2-40B4-BE49-F238E27FC236}">
                <a16:creationId xmlns:a16="http://schemas.microsoft.com/office/drawing/2014/main" id="{87FECAAD-41F9-43D8-8335-C2DCC643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彩色點餐機 vs 黑底廚房終端機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32A1B62-F75D-427A-B630-BEC69579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第三幕｜牛刀中試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E4222565-A978-49D6-97AE-C5B5975AE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16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E1699DFB-645F-4215-8AC6-C3C261EB7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40957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7AD3B060-394C-4755-8657-2162F9C5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47900"/>
            <a:ext cx="3790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GUI｜圖形介面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08D9DD92-4935-4762-AAA3-AF22B5BB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09850"/>
            <a:ext cx="37909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看得到按鈕、圖片和選單。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親切、直覺，適合大多數人。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0B77410B-899A-47EF-B58F-205E88B26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95500"/>
            <a:ext cx="40957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D989E7CC-F47C-4895-94BA-DDC2D4395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247900"/>
            <a:ext cx="3790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CLI｜命令列介面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106FCEE-671F-4494-A6E6-A764EE76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609850"/>
            <a:ext cx="379095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用文字指令快速操作。</a:t>
            </a:r>
          </a:p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適合批次工作與自動化。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d3daa9cf741ea"/>
          <a:stretch xmlns:a="http://schemas.openxmlformats.org/drawingml/2006/main"/>
        </p:blipFill>
        <p:spPr>
          <a:xfrm xmlns:a="http://schemas.openxmlformats.org/drawingml/2006/main">
            <a:off x="9525000" y="4571728"/>
            <a:ext cx="1905000" cy="1524544"/>
          </a:xfrm>
          <a:prstGeom xmlns:a="http://schemas.openxmlformats.org/drawingml/2006/main" prst="rect">
            <a:avLst/>
          </a:prstGeom>
        </p:spPr>
      </p:pic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6988F27C-7ED1-424B-A59D-BC387512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095875"/>
            <a:ext cx="781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一個像前台點餐機，一個像後台高速工作螢幕。</a:t>
            </a:r>
          </a:p>
        </p:txBody>
      </p:sp>
    </p:spTree>
    <p:extLst>
      <p:ext uri="{BB962C8B-B14F-4D97-AF65-F5344CB8AC3E}">
        <p14:creationId xmlns:p14="http://schemas.microsoft.com/office/powerpoint/2010/main" val="20666507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FC4AD572-B365-4C4C-A5FC-7E78F8FE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7">
            <a:extLst xmlns:a="http://schemas.openxmlformats.org/drawingml/2006/main">
              <a:ext uri="{FF2B5EF4-FFF2-40B4-BE49-F238E27FC236}">
                <a16:creationId xmlns:a16="http://schemas.microsoft.com/office/drawing/2014/main" id="{1DA5DEB9-6CA5-4E02-9BF1-3A5AF928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快速複習：工具與記憶四寶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B9CB7F65-5465-4E4B-B1EB-4D4AC0B2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第三幕｜牛刀中試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E0827715-2645-4BE3-9FB3-FE49A987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17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29305CFA-5176-4775-BFA9-06B04C2D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工具在手、窗口在外、眼前在單、記憶在冊！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D0A4E3EC-D3C4-4285-9F85-2915B0287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DA93BED3-A2FD-4B40-847C-073390A22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廚具工作台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360818D-43F0-49EB-9F82-7473A51EC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MCP 工具協議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05C7CAE8-551C-49A9-9480-05F462543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F88AD02E-3D9B-4411-9025-868A1516A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叫貨窗口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B6AC7B63-36BB-41D3-A124-C88EB91D3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API 介面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866C97C3-E2D5-4FDA-AE59-3C0F10951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5492006-8FE1-4735-932D-238201DF3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菜單與熟客本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80680195-0F18-410A-B4CD-47C17EBE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Context / Memory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BD5C1423-6DF8-4A91-B7C0-52C1C7F06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240B3D4A-6528-44BC-A73E-F7EC541F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換大廚與深思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2AF780B5-2425-47E8-929E-24E4E590E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Model / Reasoning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b9992229084106"/>
          <a:stretch xmlns:a="http://schemas.openxmlformats.org/drawingml/2006/main"/>
        </p:blipFill>
        <p:spPr>
          <a:xfrm xmlns:a="http://schemas.openxmlformats.org/drawingml/2006/main">
            <a:off x="4870059" y="4381500"/>
            <a:ext cx="2261381" cy="1809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766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E5B8B6DD-8162-4BFD-BE3A-34AE2B4E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8">
            <a:extLst xmlns:a="http://schemas.openxmlformats.org/drawingml/2006/main">
              <a:ext uri="{FF2B5EF4-FFF2-40B4-BE49-F238E27FC236}">
                <a16:creationId xmlns:a16="http://schemas.microsoft.com/office/drawing/2014/main" id="{CF6D7465-F1EB-4F2A-8CA1-EA4344EE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Skill 是食譜，Harness 是整間廚房的運行制度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A55F5B8A-4052-4355-ADE1-B206C7DE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第四幕｜牛刀大試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8EEDD4D1-7511-4BC9-9689-AB59A4BB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18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FB25D2C2-59B8-4F50-98AB-4DD732E4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428750"/>
            <a:ext cx="1571625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D97843"/>
          </a:solidFill>
          <a:ln xmlns:a="http://schemas.openxmlformats.org/drawingml/2006/main" w="0">
            <a:solidFill>
              <a:srgbClr val="D97843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DCCCD43-AC1D-4125-8394-1B00F385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476375"/>
            <a:ext cx="14192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FFFDF8"/>
                </a:solidFill>
              </a:defRPr>
            </a:pPr>
            <a:r>
              <a:rPr sz="1125" b="1" i="0">
                <a:solidFill>
                  <a:srgbClr val="FFFDF8"/>
                </a:solidFill>
              </a:rPr>
              <a:t>AI Harness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9d2dd47aeb4aed"/>
          <a:stretch xmlns:a="http://schemas.openxmlformats.org/drawingml/2006/main"/>
        </p:blipFill>
        <p:spPr>
          <a:xfrm xmlns:a="http://schemas.openxmlformats.org/drawingml/2006/main">
            <a:off x="7905750" y="1961661"/>
            <a:ext cx="3429000" cy="2744178"/>
          </a:xfrm>
          <a:prstGeom xmlns:a="http://schemas.openxmlformats.org/drawingml/2006/main" prst="rect">
            <a:avLst/>
          </a:prstGeom>
        </p:spPr>
      </p:pic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B3BDE6B5-0B86-4A50-87F2-84445AEE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238375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5B3524"/>
                </a:solidFill>
              </a:defRPr>
            </a:pPr>
            <a:r>
              <a:rPr sz="2025" b="1" i="0">
                <a:solidFill>
                  <a:srgbClr val="5B3524"/>
                </a:solidFill>
              </a:rPr>
              <a:t>只有食譜還不夠。還要有：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98F14D91-4F7A-474E-B8A5-3815B4BE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952750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• 工作環境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• 可用工具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• 權限與安全規則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• 失敗時怎麼重試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• 什麼情況一定要停下來</a:t>
            </a:r>
          </a:p>
        </p:txBody>
      </p:sp>
      <p:sp>
        <p:nvSpPr>
          <p:cNvPr id="10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92992D8D-E6B0-4397-A6BF-5BEBA42D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15000"/>
            <a:ext cx="7239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D5ABACB3-934C-460C-92CF-317644C5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800725"/>
            <a:ext cx="689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卡皮說：Skill 決定菜怎麼做；Harness 決定廚房怎麼運作。</a:t>
            </a:r>
          </a:p>
        </p:txBody>
      </p:sp>
    </p:spTree>
    <p:extLst>
      <p:ext uri="{BB962C8B-B14F-4D97-AF65-F5344CB8AC3E}">
        <p14:creationId xmlns:p14="http://schemas.microsoft.com/office/powerpoint/2010/main" val="17302978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EA653651-E8EC-48E5-9D20-4BE3CD2FB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19">
            <a:extLst xmlns:a="http://schemas.openxmlformats.org/drawingml/2006/main">
              <a:ext uri="{FF2B5EF4-FFF2-40B4-BE49-F238E27FC236}">
                <a16:creationId xmlns:a16="http://schemas.microsoft.com/office/drawing/2014/main" id="{B0BE83F5-94CA-4711-9E6F-5B4FE8A0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一道好菜，會經過「觀察到達標」的循環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5952CC97-B4A5-4B26-A171-7D4D3767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第四幕｜牛刀大試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6504937E-2354-499F-8448-6161282C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19</a:t>
            </a:r>
          </a:p>
        </p:txBody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6008ADCA-B010-420E-92D7-8817A1A90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76500"/>
            <a:ext cx="15716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585292C-2F58-4C90-8923-0AE469FC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14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Observe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7F1C507-0557-423C-A9A3-397D72A9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95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3E271D"/>
                </a:solidFill>
              </a:defRPr>
            </a:pPr>
            <a:r>
              <a:rPr sz="1425" b="0" i="0">
                <a:solidFill>
                  <a:srgbClr val="3E271D"/>
                </a:solidFill>
              </a:rPr>
              <a:t>讀訂單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D12A1C9-BE2F-4EB1-8C5B-961E7F0C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85750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B1863C6C-0731-4C64-A225-1BEA6D6C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476500"/>
            <a:ext cx="15716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58AE0804-F3F5-4C79-8804-98DC711F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714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Plan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CE0FB0B9-A0AB-4A17-ABF0-25A10B6B4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095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3E271D"/>
                </a:solidFill>
              </a:defRPr>
            </a:pPr>
            <a:r>
              <a:rPr sz="1425" b="0" i="0">
                <a:solidFill>
                  <a:srgbClr val="3E271D"/>
                </a:solidFill>
              </a:rPr>
              <a:t>定作法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B1E3B797-5223-4E6E-AFAA-796FB6562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85750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13" name="shape">
            <a:extLst xmlns:a="http://schemas.openxmlformats.org/drawingml/2006/main">
              <a:ext uri="{FF2B5EF4-FFF2-40B4-BE49-F238E27FC236}">
                <a16:creationId xmlns:a16="http://schemas.microsoft.com/office/drawing/2014/main" id="{6122F291-6E96-4064-8AD1-DC9C2815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476500"/>
            <a:ext cx="15716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84E6CA9F-80E5-468A-912D-2F3E07F1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714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Act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8C474798-F98D-4E26-8E71-DBEAFD464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95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3E271D"/>
                </a:solidFill>
              </a:defRPr>
            </a:pPr>
            <a:r>
              <a:rPr sz="1425" b="0" i="0">
                <a:solidFill>
                  <a:srgbClr val="3E271D"/>
                </a:solidFill>
              </a:rPr>
              <a:t>下鍋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D2B25629-CBA9-4626-810F-B668292B4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285750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1611C4A1-3C80-4A63-B4D4-5DFC5796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476500"/>
            <a:ext cx="15716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7A4A38EB-F981-411F-A87B-65A3F07B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14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Check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48871C57-5B1B-4866-B1DB-41E23AA76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95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3E271D"/>
                </a:solidFill>
              </a:defRPr>
            </a:pPr>
            <a:r>
              <a:rPr sz="1425" b="0" i="0">
                <a:solidFill>
                  <a:srgbClr val="3E271D"/>
                </a:solidFill>
              </a:rPr>
              <a:t>試味測溫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E3253920-F03D-49EC-9D20-680B21A1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85750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D59D14FA-5727-4E82-B9F4-A4044E19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476500"/>
            <a:ext cx="15716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997B1D0E-DEB7-4D4E-9CF0-1CE6854DB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14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Reflect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CA2F84CC-5607-4658-9269-CD6AB445F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095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3E271D"/>
                </a:solidFill>
              </a:defRPr>
            </a:pPr>
            <a:r>
              <a:rPr sz="1425" b="0" i="0">
                <a:solidFill>
                  <a:srgbClr val="3E271D"/>
                </a:solidFill>
              </a:rPr>
              <a:t>微調修正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17B7E42B-8704-4351-B168-2916FBE77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2857500"/>
            <a:ext cx="3619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D97843"/>
                </a:solidFill>
              </a:defRPr>
            </a:pPr>
            <a:r>
              <a:rPr sz="19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25" name="shape">
            <a:extLst xmlns:a="http://schemas.openxmlformats.org/drawingml/2006/main">
              <a:ext uri="{FF2B5EF4-FFF2-40B4-BE49-F238E27FC236}">
                <a16:creationId xmlns:a16="http://schemas.microsoft.com/office/drawing/2014/main" id="{CB12C4B2-7DDA-4CD8-BE61-EF4057FA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476500"/>
            <a:ext cx="1571625" cy="1333500"/>
          </a:xfrm>
          <a:prstGeom xmlns:a="http://schemas.openxmlformats.org/drawingml/2006/main" prst="roundRect">
            <a:avLst>
              <a:gd name="adj" fmla="val 8571"/>
            </a:avLst>
          </a:prstGeom>
          <a:solidFill xmlns:a="http://schemas.openxmlformats.org/drawingml/2006/main">
            <a:srgbClr val="A7B88A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26" name="text">
            <a:extLst xmlns:a="http://schemas.openxmlformats.org/drawingml/2006/main">
              <a:ext uri="{FF2B5EF4-FFF2-40B4-BE49-F238E27FC236}">
                <a16:creationId xmlns:a16="http://schemas.microsoft.com/office/drawing/2014/main" id="{CB176B72-3029-460F-96A5-D8AE9F54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714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Stop</a:t>
            </a:r>
          </a:p>
        </p:txBody>
      </p:sp>
      <p:sp>
        <p:nvSpPr>
          <p:cNvPr id="27" name="text">
            <a:extLst xmlns:a="http://schemas.openxmlformats.org/drawingml/2006/main">
              <a:ext uri="{FF2B5EF4-FFF2-40B4-BE49-F238E27FC236}">
                <a16:creationId xmlns:a16="http://schemas.microsoft.com/office/drawing/2014/main" id="{3F71FC44-91CC-4B93-B658-5DBD7466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095625"/>
            <a:ext cx="1381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3E271D"/>
                </a:solidFill>
              </a:defRPr>
            </a:pPr>
            <a:r>
              <a:rPr sz="1425" b="0" i="0">
                <a:solidFill>
                  <a:srgbClr val="3E271D"/>
                </a:solidFill>
              </a:rPr>
              <a:t>合格出餐</a:t>
            </a:r>
          </a:p>
        </p:txBody>
      </p:sp>
      <p:sp>
        <p:nvSpPr>
          <p:cNvPr id="28" name="text">
            <a:extLst xmlns:a="http://schemas.openxmlformats.org/drawingml/2006/main">
              <a:ext uri="{FF2B5EF4-FFF2-40B4-BE49-F238E27FC236}">
                <a16:creationId xmlns:a16="http://schemas.microsoft.com/office/drawing/2014/main" id="{BF8FCF24-B4D4-47B6-96EB-103C4FA44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67250"/>
            <a:ext cx="1028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D97843"/>
                </a:solidFill>
              </a:defRPr>
            </a:pPr>
            <a:r>
              <a:rPr sz="1875" b="1" i="0">
                <a:solidFill>
                  <a:srgbClr val="D97843"/>
                </a:solidFill>
              </a:rPr>
              <a:t>Loop 不是無腦重試，而是：觀察 ➜ 規劃 ➜ 行動 ➜ 檢查 ➜ 修正 ➜ 達標停止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fd4c15bbf942d7"/>
          <a:stretch xmlns:a="http://schemas.openxmlformats.org/drawingml/2006/main"/>
        </p:blipFill>
        <p:spPr>
          <a:xfrm xmlns:a="http://schemas.openxmlformats.org/drawingml/2006/main">
            <a:off x="9644360" y="5048250"/>
            <a:ext cx="1666281" cy="1333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6887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4F2F2D90-408C-4FA8-9E71-CA8831EB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0">
            <a:extLst xmlns:a="http://schemas.openxmlformats.org/drawingml/2006/main">
              <a:ext uri="{FF2B5EF4-FFF2-40B4-BE49-F238E27FC236}">
                <a16:creationId xmlns:a16="http://schemas.microsoft.com/office/drawing/2014/main" id="{29DF421C-073E-43A0-9C94-D3A4C248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米其林廚房的四道安全防線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756CB07B-CDEB-40DA-B378-1D1DEC274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第四幕｜牛刀大試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74C8BAAC-F835-42D1-8D13-CD5BA9E2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20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DDAD9603-D379-4DBC-99B2-4DE485C00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809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E271D"/>
                </a:solidFill>
              </a:defRPr>
            </a:pPr>
            <a:r>
              <a:rPr sz="1800" b="1" i="0">
                <a:solidFill>
                  <a:srgbClr val="3E271D"/>
                </a:solidFill>
              </a:rPr>
              <a:t>每一道防線，都在不同時間點保護成果。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705256F0-25E9-4A6F-BDE5-316E4F44D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95500"/>
            <a:ext cx="2476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B351531-72DC-4043-9BBD-C088166B6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479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Hook｜自動觸發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47A9C647-B186-4C46-AC9F-8900A3F4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09850"/>
            <a:ext cx="21717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訂單送出，出單機自動印單。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20DE2984-08D9-4F72-9363-FC1D2459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095500"/>
            <a:ext cx="2476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4A3A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6DD89E4A-9E47-4E63-9DF2-2513189CD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2479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Guardrail｜護欄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CA377C21-BF70-4346-ADC7-A53FBD89A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609850"/>
            <a:ext cx="21717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花生過敏？先鎖住危險食材。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2C4B5271-2089-497E-8C85-9BBB922F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95500"/>
            <a:ext cx="2476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041A216D-D9B1-4D08-B50D-30C212BF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2479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Validator｜驗證器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D007CA42-80B8-4329-9382-50DA9176E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609850"/>
            <a:ext cx="21717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檢查是否符合規範與衛生。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C87F3791-F5D7-4560-8022-53963B90A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095500"/>
            <a:ext cx="247650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B05D6712-BB76-416D-8476-2A8C1B64F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2479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Checker｜核對員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306B2CDA-2B2C-4992-9219-95F90A99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609850"/>
            <a:ext cx="2171700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出餐前逐項對照清單。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2c5d54efe3414d"/>
          <a:stretch xmlns:a="http://schemas.openxmlformats.org/drawingml/2006/main"/>
        </p:blipFill>
        <p:spPr>
          <a:xfrm xmlns:a="http://schemas.openxmlformats.org/drawingml/2006/main">
            <a:off x="9715500" y="4790830"/>
            <a:ext cx="1714500" cy="137208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60919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5E01D5D-8A02-4BBB-8A2B-46E6A28A8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1">
            <a:extLst xmlns:a="http://schemas.openxmlformats.org/drawingml/2006/main">
              <a:ext uri="{FF2B5EF4-FFF2-40B4-BE49-F238E27FC236}">
                <a16:creationId xmlns:a16="http://schemas.microsoft.com/office/drawing/2014/main" id="{03F56D37-5F42-49C0-BA11-114EDB455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主廚喊「好了」，還不能直接端出去！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D7EE01CF-9F1C-4E48-9BBF-E485F11A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第四幕｜牛刀大試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3C8FBE7C-1723-4F66-868F-E0E305D35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21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f6754c91ff45c2"/>
          <a:stretch xmlns:a="http://schemas.openxmlformats.org/drawingml/2006/main"/>
        </p:blipFill>
        <p:spPr>
          <a:xfrm xmlns:a="http://schemas.openxmlformats.org/drawingml/2006/main">
            <a:off x="7810500" y="1933059"/>
            <a:ext cx="3619500" cy="2896633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19FF9EC3-A106-4110-9D8D-00AAB3EC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62125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B94A3A"/>
                </a:solidFill>
              </a:defRPr>
            </a:pPr>
            <a:r>
              <a:rPr sz="2100" b="1" i="0">
                <a:solidFill>
                  <a:srgbClr val="B94A3A"/>
                </a:solidFill>
              </a:rPr>
              <a:t>AI 自己說「完成了」，只是起點。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8E44D37-28F1-4B86-BE1D-8A498226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14625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真正完成，要通過外部驗收：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1. 做對需求了嗎？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2. 通過測試了嗎？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3. Checker 核對通過了嗎？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7E49DD3D-2A8B-4B5C-82BB-FF2457F31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9625"/>
            <a:ext cx="6096000" cy="762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065A46E5-47AE-4713-A32E-00A21259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810125"/>
            <a:ext cx="561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5B3524"/>
                </a:solidFill>
              </a:defRPr>
            </a:pPr>
            <a:r>
              <a:rPr sz="2100" b="1" i="0">
                <a:solidFill>
                  <a:srgbClr val="5B3524"/>
                </a:solidFill>
              </a:rPr>
              <a:t>主廚說完成 ≠ 真正完成</a:t>
            </a:r>
          </a:p>
        </p:txBody>
      </p:sp>
      <p:sp>
        <p:nvSpPr>
          <p:cNvPr id="10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4F929499-40C1-4967-B6D2-926EBB488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715000"/>
            <a:ext cx="70485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B43D3185-A9F5-4770-A5DD-A0B0EFF0E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800725"/>
            <a:ext cx="6705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卡皮說：Done Criteria 就是「什麼條件都達到，才算完成」。</a:t>
            </a:r>
          </a:p>
        </p:txBody>
      </p:sp>
    </p:spTree>
    <p:extLst>
      <p:ext uri="{BB962C8B-B14F-4D97-AF65-F5344CB8AC3E}">
        <p14:creationId xmlns:p14="http://schemas.microsoft.com/office/powerpoint/2010/main" val="101477915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hape">
            <a:extLst xmlns:a="http://schemas.openxmlformats.org/drawingml/2006/main">
              <a:ext uri="{FF2B5EF4-FFF2-40B4-BE49-F238E27FC236}">
                <a16:creationId xmlns:a16="http://schemas.microsoft.com/office/drawing/2014/main" id="{3A02D469-04E7-4B3D-8F56-56B5C15D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2">
            <a:extLst xmlns:a="http://schemas.openxmlformats.org/drawingml/2006/main">
              <a:ext uri="{FF2B5EF4-FFF2-40B4-BE49-F238E27FC236}">
                <a16:creationId xmlns:a16="http://schemas.microsoft.com/office/drawing/2014/main" id="{28FEE059-352F-4025-8818-94CFB17C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快速複習：工程品管四寶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E071BC5C-9568-488B-B223-C1011DB6F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第四幕｜牛刀大試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BC9543C5-3D5A-4D9B-B96E-BF2FB4DF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22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30C71D7E-168E-4B94-BD04-2C2EA6EA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D97843"/>
                </a:solidFill>
              </a:defRPr>
            </a:pPr>
            <a:r>
              <a:rPr sz="1875" b="1" i="0">
                <a:solidFill>
                  <a:srgbClr val="D97843"/>
                </a:solidFill>
              </a:rPr>
              <a:t>制度定邊界、循環做修正、四重防線守、驗收才出餐！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1E3D33AC-F123-4BF0-B28C-39E22009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AA3FDF9B-2D77-4026-9DB3-8DFE5A1B5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廚房制度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FEB968BF-E34D-4CAD-BB08-EB1DF045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AI Harness</a:t>
            </a:r>
          </a:p>
        </p:txBody>
      </p:sp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00D0E587-F7E6-4CF0-A77C-2E9DA82E6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D69A6329-F9E0-434E-986E-0F3DB77FE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修正流水線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3C48EE99-F1FC-47A0-925A-F40B2DEB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9025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Loop Engineering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F6CB588E-875E-4F9C-998E-91AF8943D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E62B631C-F8BD-4F13-8640-C28DE43E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安全防線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CCD5B4AD-33F1-457C-82F6-8B0B7D158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Hook / Guard / Validator / Checker</a:t>
            </a:r>
          </a:p>
        </p:txBody>
      </p:sp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DFE60CDF-3BB2-4699-8CDB-33C802CD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238375"/>
            <a:ext cx="2333625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B651DA84-0F93-42CB-A1BE-9089C8CCC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390775"/>
            <a:ext cx="20288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5B3524"/>
                </a:solidFill>
              </a:defRPr>
            </a:pPr>
            <a:r>
              <a:rPr sz="1650" b="1" i="0">
                <a:solidFill>
                  <a:srgbClr val="5B3524"/>
                </a:solidFill>
              </a:rPr>
              <a:t>完成標準</a:t>
            </a:r>
          </a:p>
        </p:txBody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9BC8B3EB-A1C1-437A-9940-63EEF783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2752725"/>
            <a:ext cx="202882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3E271D"/>
                </a:solidFill>
              </a:defRPr>
            </a:pPr>
            <a:r>
              <a:rPr sz="1350" b="0" i="0">
                <a:solidFill>
                  <a:srgbClr val="3E271D"/>
                </a:solidFill>
              </a:rPr>
              <a:t>Done Criteria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2a5d0a33c34693"/>
          <a:stretch xmlns:a="http://schemas.openxmlformats.org/drawingml/2006/main"/>
        </p:blipFill>
        <p:spPr>
          <a:xfrm xmlns:a="http://schemas.openxmlformats.org/drawingml/2006/main">
            <a:off x="4917684" y="4429125"/>
            <a:ext cx="2261381" cy="1809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54038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shape">
            <a:extLst xmlns:a="http://schemas.openxmlformats.org/drawingml/2006/main">
              <a:ext uri="{FF2B5EF4-FFF2-40B4-BE49-F238E27FC236}">
                <a16:creationId xmlns:a16="http://schemas.microsoft.com/office/drawing/2014/main" id="{F0D8F9F3-D75E-4E8C-BF3F-87C8A9F96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3">
            <a:extLst xmlns:a="http://schemas.openxmlformats.org/drawingml/2006/main">
              <a:ext uri="{FF2B5EF4-FFF2-40B4-BE49-F238E27FC236}">
                <a16:creationId xmlns:a16="http://schemas.microsoft.com/office/drawing/2014/main" id="{E6B37973-E071-4B63-A726-3D0D0EE6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全景整合：一盤牛排的 7 步誕生之旅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8DBFAA30-63D2-41E3-AA77-8EAC435D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第五幕｜全景與互動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4DF65E23-864D-42C8-97E8-2CB433DD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23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A803FC0A-4BE5-4231-AF97-2469099D2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E271D"/>
                </a:solidFill>
              </a:defRPr>
            </a:pPr>
            <a:r>
              <a:rPr sz="1800" b="1" i="0">
                <a:solidFill>
                  <a:srgbClr val="3E271D"/>
                </a:solidFill>
              </a:rPr>
              <a:t>把前面學到的概念，串成一條完整出餐線。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0CDD2A96-8D6A-4E93-B9D9-DE054A76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B5925A7-CE85-4CCA-BD9F-FB112568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1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5B90D352-A419-4AFD-AA11-96EEF9011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Prompt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C29FCE82-7A4F-4D14-B15F-4BB05C318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顧客點單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ACFBA1A-F58B-4ECE-A870-40D02844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3000375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D97843"/>
                </a:solidFill>
              </a:defRPr>
            </a:pPr>
            <a:r>
              <a:rPr sz="16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8F886F6B-1089-4EE2-AC6C-BD1DA266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1DC021B7-7BFE-4583-99B5-B4462101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2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AE29E29F-6666-4910-9AD9-CA2EB2AA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LLM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C2753695-5FB4-4158-A7A8-63A08FC50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9825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主廚規劃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F9BC4A47-2BC6-4289-8E34-5323B0121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3000375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D97843"/>
                </a:solidFill>
              </a:defRPr>
            </a:pPr>
            <a:r>
              <a:rPr sz="16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23087006-8DD7-4A8A-B18B-A47F5D22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D955AA67-C4EB-425D-A16F-A21682919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3</a:t>
            </a:r>
          </a:p>
        </p:txBody>
      </p:sp>
      <p:sp>
        <p:nvSpPr>
          <p:cNvPr id="18" name="text">
            <a:extLst xmlns:a="http://schemas.openxmlformats.org/drawingml/2006/main">
              <a:ext uri="{FF2B5EF4-FFF2-40B4-BE49-F238E27FC236}">
                <a16:creationId xmlns:a16="http://schemas.microsoft.com/office/drawing/2014/main" id="{1CE84B3E-93F9-4DAE-BD15-0810EEE27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Skill</a:t>
            </a:r>
          </a:p>
        </p:txBody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9A98717E-BE66-48D3-B2F9-7C1DB987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翻食譜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0E7AB06D-D586-4784-AB55-636624F6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000375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D97843"/>
                </a:solidFill>
              </a:defRPr>
            </a:pPr>
            <a:r>
              <a:rPr sz="16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8EDD272B-65D2-444C-9854-35E46188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22" name="text">
            <a:extLst xmlns:a="http://schemas.openxmlformats.org/drawingml/2006/main">
              <a:ext uri="{FF2B5EF4-FFF2-40B4-BE49-F238E27FC236}">
                <a16:creationId xmlns:a16="http://schemas.microsoft.com/office/drawing/2014/main" id="{AFA3E06F-9ACE-4B66-8028-F246DBF56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4</a:t>
            </a:r>
          </a:p>
        </p:txBody>
      </p:sp>
      <p:sp>
        <p:nvSpPr>
          <p:cNvPr id="23" name="text">
            <a:extLst xmlns:a="http://schemas.openxmlformats.org/drawingml/2006/main">
              <a:ext uri="{FF2B5EF4-FFF2-40B4-BE49-F238E27FC236}">
                <a16:creationId xmlns:a16="http://schemas.microsoft.com/office/drawing/2014/main" id="{24CCB975-1F40-4CFA-BCE0-AC62D138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MCP</a:t>
            </a:r>
          </a:p>
        </p:txBody>
      </p:sp>
      <p:sp>
        <p:nvSpPr>
          <p:cNvPr id="24" name="text">
            <a:extLst xmlns:a="http://schemas.openxmlformats.org/drawingml/2006/main">
              <a:ext uri="{FF2B5EF4-FFF2-40B4-BE49-F238E27FC236}">
                <a16:creationId xmlns:a16="http://schemas.microsoft.com/office/drawing/2014/main" id="{C7B1A084-8511-40BE-8091-AD472239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拿工具</a:t>
            </a:r>
          </a:p>
        </p:txBody>
      </p:sp>
      <p:sp>
        <p:nvSpPr>
          <p:cNvPr id="25" name="text">
            <a:extLst xmlns:a="http://schemas.openxmlformats.org/drawingml/2006/main">
              <a:ext uri="{FF2B5EF4-FFF2-40B4-BE49-F238E27FC236}">
                <a16:creationId xmlns:a16="http://schemas.microsoft.com/office/drawing/2014/main" id="{0F638889-481A-4AB1-BCE5-D4FB04EDB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3000375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D97843"/>
                </a:solidFill>
              </a:defRPr>
            </a:pPr>
            <a:r>
              <a:rPr sz="16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2D1667B8-685A-47F8-8838-354E26C4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27" name="text">
            <a:extLst xmlns:a="http://schemas.openxmlformats.org/drawingml/2006/main">
              <a:ext uri="{FF2B5EF4-FFF2-40B4-BE49-F238E27FC236}">
                <a16:creationId xmlns:a16="http://schemas.microsoft.com/office/drawing/2014/main" id="{BE07BC4C-6E5E-4A9D-A484-2C02D792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5</a:t>
            </a:r>
          </a:p>
        </p:txBody>
      </p:sp>
      <p:sp>
        <p:nvSpPr>
          <p:cNvPr id="28" name="text">
            <a:extLst xmlns:a="http://schemas.openxmlformats.org/drawingml/2006/main">
              <a:ext uri="{FF2B5EF4-FFF2-40B4-BE49-F238E27FC236}">
                <a16:creationId xmlns:a16="http://schemas.microsoft.com/office/drawing/2014/main" id="{6F07B54D-69C7-45DE-882B-49A95754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API</a:t>
            </a:r>
          </a:p>
        </p:txBody>
      </p:sp>
      <p:sp>
        <p:nvSpPr>
          <p:cNvPr id="29" name="text">
            <a:extLst xmlns:a="http://schemas.openxmlformats.org/drawingml/2006/main">
              <a:ext uri="{FF2B5EF4-FFF2-40B4-BE49-F238E27FC236}">
                <a16:creationId xmlns:a16="http://schemas.microsoft.com/office/drawing/2014/main" id="{4C8F2C3D-06B3-4715-B159-803819A6E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外叫貨</a:t>
            </a:r>
          </a:p>
        </p:txBody>
      </p:sp>
      <p:sp>
        <p:nvSpPr>
          <p:cNvPr id="30" name="text">
            <a:extLst xmlns:a="http://schemas.openxmlformats.org/drawingml/2006/main">
              <a:ext uri="{FF2B5EF4-FFF2-40B4-BE49-F238E27FC236}">
                <a16:creationId xmlns:a16="http://schemas.microsoft.com/office/drawing/2014/main" id="{DECFCF84-E9AC-4D0B-A09E-EBD21169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000375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D97843"/>
                </a:solidFill>
              </a:defRPr>
            </a:pPr>
            <a:r>
              <a:rPr sz="16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7AB8940B-50CA-4244-83E0-C68C405B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32" name="text">
            <a:extLst xmlns:a="http://schemas.openxmlformats.org/drawingml/2006/main">
              <a:ext uri="{FF2B5EF4-FFF2-40B4-BE49-F238E27FC236}">
                <a16:creationId xmlns:a16="http://schemas.microsoft.com/office/drawing/2014/main" id="{5B00453B-202D-4BE7-A5BB-D31DB933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6</a:t>
            </a:r>
          </a:p>
        </p:txBody>
      </p:sp>
      <p:sp>
        <p:nvSpPr>
          <p:cNvPr id="33" name="text">
            <a:extLst xmlns:a="http://schemas.openxmlformats.org/drawingml/2006/main">
              <a:ext uri="{FF2B5EF4-FFF2-40B4-BE49-F238E27FC236}">
                <a16:creationId xmlns:a16="http://schemas.microsoft.com/office/drawing/2014/main" id="{F84266B9-43B8-449B-9C3B-B382C0EA3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Harness + Loop</a:t>
            </a:r>
          </a:p>
        </p:txBody>
      </p:sp>
      <p:sp>
        <p:nvSpPr>
          <p:cNvPr id="34" name="text">
            <a:extLst xmlns:a="http://schemas.openxmlformats.org/drawingml/2006/main">
              <a:ext uri="{FF2B5EF4-FFF2-40B4-BE49-F238E27FC236}">
                <a16:creationId xmlns:a16="http://schemas.microsoft.com/office/drawing/2014/main" id="{1422C881-8D62-43A3-AC3F-BAE12344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7325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制度修正</a:t>
            </a:r>
          </a:p>
        </p:txBody>
      </p:sp>
      <p:sp>
        <p:nvSpPr>
          <p:cNvPr id="35" name="text">
            <a:extLst xmlns:a="http://schemas.openxmlformats.org/drawingml/2006/main">
              <a:ext uri="{FF2B5EF4-FFF2-40B4-BE49-F238E27FC236}">
                <a16:creationId xmlns:a16="http://schemas.microsoft.com/office/drawing/2014/main" id="{899BEE2F-7E73-4231-A3A6-8D9BC93F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3000375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D97843"/>
                </a:solidFill>
              </a:defRPr>
            </a:pPr>
            <a:r>
              <a:rPr sz="1650" b="1" i="0">
                <a:solidFill>
                  <a:srgbClr val="D97843"/>
                </a:solidFill>
              </a:rPr>
              <a:t>➜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0B135354-7885-4202-A0C7-65B2EDB5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2381250"/>
            <a:ext cx="1428750" cy="1571625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A7B88A"/>
          </a:solidFill>
          <a:ln xmlns:a="http://schemas.openxmlformats.org/drawingml/2006/main" w="19050">
            <a:solidFill>
              <a:srgbClr val="A7B88A"/>
            </a:solidFill>
            <a:prstDash val="solid"/>
          </a:ln>
        </p:spPr>
      </p:sp>
      <p:sp>
        <p:nvSpPr>
          <p:cNvPr id="37" name="text">
            <a:extLst xmlns:a="http://schemas.openxmlformats.org/drawingml/2006/main">
              <a:ext uri="{FF2B5EF4-FFF2-40B4-BE49-F238E27FC236}">
                <a16:creationId xmlns:a16="http://schemas.microsoft.com/office/drawing/2014/main" id="{9491F215-2435-4DEA-9905-AF4959CC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552700"/>
            <a:ext cx="123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7</a:t>
            </a:r>
          </a:p>
        </p:txBody>
      </p:sp>
      <p:sp>
        <p:nvSpPr>
          <p:cNvPr id="38" name="text">
            <a:extLst xmlns:a="http://schemas.openxmlformats.org/drawingml/2006/main">
              <a:ext uri="{FF2B5EF4-FFF2-40B4-BE49-F238E27FC236}">
                <a16:creationId xmlns:a16="http://schemas.microsoft.com/office/drawing/2014/main" id="{C356047A-A50D-4754-8A9A-390E1F69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048000"/>
            <a:ext cx="1276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5B3524"/>
                </a:solidFill>
              </a:defRPr>
            </a:pPr>
            <a:r>
              <a:rPr sz="1350" b="1" i="0">
                <a:solidFill>
                  <a:srgbClr val="5B3524"/>
                </a:solidFill>
              </a:rPr>
              <a:t>Checker + Done</a:t>
            </a:r>
          </a:p>
        </p:txBody>
      </p:sp>
      <p:sp>
        <p:nvSpPr>
          <p:cNvPr id="39" name="text">
            <a:extLst xmlns:a="http://schemas.openxmlformats.org/drawingml/2006/main">
              <a:ext uri="{FF2B5EF4-FFF2-40B4-BE49-F238E27FC236}">
                <a16:creationId xmlns:a16="http://schemas.microsoft.com/office/drawing/2014/main" id="{8B6E1140-AB74-4183-BCF7-FBC785C34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3476625"/>
            <a:ext cx="1276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0" i="0">
                <a:solidFill>
                  <a:srgbClr val="3E271D"/>
                </a:solidFill>
              </a:defRPr>
            </a:pPr>
            <a:r>
              <a:rPr sz="1275" b="0" i="0">
                <a:solidFill>
                  <a:srgbClr val="3E271D"/>
                </a:solidFill>
              </a:rPr>
              <a:t>驗收出餐</a:t>
            </a:r>
          </a:p>
        </p:txBody>
      </p:sp>
      <p:pic>
        <p:nvPicPr>
          <p:cNvPr id="8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7e3d909c084d84"/>
          <a:stretch xmlns:a="http://schemas.openxmlformats.org/drawingml/2006/main"/>
        </p:blipFill>
        <p:spPr>
          <a:xfrm xmlns:a="http://schemas.openxmlformats.org/drawingml/2006/main">
            <a:off x="9620250" y="4790830"/>
            <a:ext cx="1714500" cy="137208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14684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hape">
            <a:extLst xmlns:a="http://schemas.openxmlformats.org/drawingml/2006/main">
              <a:ext uri="{FF2B5EF4-FFF2-40B4-BE49-F238E27FC236}">
                <a16:creationId xmlns:a16="http://schemas.microsoft.com/office/drawing/2014/main" id="{47499E14-7F48-4E60-A939-2AB16ADD1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4">
            <a:extLst xmlns:a="http://schemas.openxmlformats.org/drawingml/2006/main">
              <a:ext uri="{FF2B5EF4-FFF2-40B4-BE49-F238E27FC236}">
                <a16:creationId xmlns:a16="http://schemas.microsoft.com/office/drawing/2014/main" id="{02FA1A9C-EA97-4037-8DA3-CD9C1CCF6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帶得走的黃金七句口訣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5C9293B9-CFC0-4B13-B73E-C11A7687E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第五幕｜全景與互動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C9DF0D12-A395-4958-B37D-C26C8EE5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24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F33BCC3B-9A40-41CB-8D3C-B7A246C46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3E271D"/>
                </a:solidFill>
              </a:defRPr>
            </a:pPr>
            <a:r>
              <a:rPr sz="1800" b="1" i="0">
                <a:solidFill>
                  <a:srgbClr val="3E271D"/>
                </a:solidFill>
              </a:rPr>
              <a:t>把每個大名詞，換回一個餐廳畫面。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71604609-5C3F-4B95-B8E8-9A234B25F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95500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9F04835-556B-431C-91A6-F13D515CF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219325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Agent = 總主廚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A314F314-6205-4FD6-9044-A239ADB5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05125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D352D771-C23B-45B6-9212-9B59C8194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28950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Prompt = 點餐要求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4029976-233B-4C1A-992C-F7D9D3C74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14750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925C26FB-08B9-45DC-BBBA-9CBDCAF3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838575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Skill = 標準食譜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C1803A9F-9564-4511-8F1B-024C85AF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24375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BA05A807-C9C6-4E0D-890E-BFEA0E31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648200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MCP = 百寶廚具台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AD59110F-4274-40FC-A2FE-AB35F9E5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5B9FF4FB-7AB1-47EB-8E2C-1914B0971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19325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API = 對外叫貨窗口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81113D50-6E08-4659-BDB7-7F9D5AE59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05125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7" name="text">
            <a:extLst xmlns:a="http://schemas.openxmlformats.org/drawingml/2006/main">
              <a:ext uri="{FF2B5EF4-FFF2-40B4-BE49-F238E27FC236}">
                <a16:creationId xmlns:a16="http://schemas.microsoft.com/office/drawing/2014/main" id="{85FF9220-364F-41E1-AD03-4618EC26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028950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Harness = 廚房運行制度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6445D85C-0301-44BC-B62B-4E15A3B29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14750"/>
            <a:ext cx="428625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E9B5042D-1B5A-41B5-AE53-8101A38E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838575"/>
            <a:ext cx="3943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B3524"/>
                </a:solidFill>
              </a:defRPr>
            </a:pPr>
            <a:r>
              <a:rPr sz="1725" b="1" i="0">
                <a:solidFill>
                  <a:srgbClr val="5B3524"/>
                </a:solidFill>
              </a:rPr>
              <a:t>Loop = 接單到合格出餐的閉環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66e5dd636e4dc7"/>
          <a:stretch xmlns:a="http://schemas.openxmlformats.org/drawingml/2006/main"/>
        </p:blipFill>
        <p:spPr>
          <a:xfrm xmlns:a="http://schemas.openxmlformats.org/drawingml/2006/main">
            <a:off x="9632475" y="4857750"/>
            <a:ext cx="1785301" cy="14287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87287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1BFEA191-D4E6-444B-A704-18E670CF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5">
            <a:extLst xmlns:a="http://schemas.openxmlformats.org/drawingml/2006/main">
              <a:ext uri="{FF2B5EF4-FFF2-40B4-BE49-F238E27FC236}">
                <a16:creationId xmlns:a16="http://schemas.microsoft.com/office/drawing/2014/main" id="{9F41F104-D189-41F0-BD4C-1D6FC93E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主廚隨堂考：看圖猜概念！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9F002677-844E-485A-B96C-4DA25052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第五幕｜全景與互動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12A22EF3-BF9B-40B1-96D8-D9C879A77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25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D9CF279F-6E61-4B8F-B284-D956B1E74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619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D97843"/>
                </a:solidFill>
              </a:defRPr>
            </a:pPr>
            <a:r>
              <a:rPr sz="1875" b="1" i="0">
                <a:solidFill>
                  <a:srgbClr val="D97843"/>
                </a:solidFill>
              </a:rPr>
              <a:t>先猜，再看下一頁揭曉答案。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D4E37708-6EC9-47BA-AD4F-5DA3C1F5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40957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0BB3F4C7-BECB-4D6C-9E4C-168A326C8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2860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A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9FCB09C4-C955-48EA-B95B-3E49B198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431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Skill｜食譜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aa18d11f6a42d6"/>
          <a:stretch xmlns:a="http://schemas.openxmlformats.org/drawingml/2006/main"/>
        </p:blipFill>
        <p:spPr>
          <a:xfrm xmlns:a="http://schemas.openxmlformats.org/drawingml/2006/main">
            <a:off x="3524462" y="2762250"/>
            <a:ext cx="1190201" cy="952500"/>
          </a:xfrm>
          <a:prstGeom xmlns:a="http://schemas.openxmlformats.org/drawingml/2006/main" prst="rect">
            <a:avLst/>
          </a:prstGeom>
        </p:spPr>
      </p:pic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BC50B957-F4F3-4F56-B22F-437AB253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095500"/>
            <a:ext cx="40957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F6CFF2F8-6DF6-45F4-9B55-EF8931B1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28600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B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36B72B5D-FD69-4FCC-A604-CE39A6D8A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Guardrail｜護欄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ad00f0aa84f16"/>
          <a:stretch xmlns:a="http://schemas.openxmlformats.org/drawingml/2006/main"/>
        </p:blipFill>
        <p:spPr>
          <a:xfrm xmlns:a="http://schemas.openxmlformats.org/drawingml/2006/main">
            <a:off x="8382212" y="2762250"/>
            <a:ext cx="1190201" cy="952500"/>
          </a:xfrm>
          <a:prstGeom xmlns:a="http://schemas.openxmlformats.org/drawingml/2006/main" prst="rect">
            <a:avLst/>
          </a:prstGeom>
        </p:spPr>
      </p:pic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6259CB5B-6769-4707-A72C-8FFFD496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86250"/>
            <a:ext cx="40957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C97C1E0C-7216-4655-8EEF-457F66B0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767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C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042FD208-942C-4076-BF41-3D2C717A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339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MCP Tool｜工具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ff349a3ad44ae5"/>
          <a:stretch xmlns:a="http://schemas.openxmlformats.org/drawingml/2006/main"/>
        </p:blipFill>
        <p:spPr>
          <a:xfrm xmlns:a="http://schemas.openxmlformats.org/drawingml/2006/main">
            <a:off x="3524462" y="4953000"/>
            <a:ext cx="1190201" cy="952500"/>
          </a:xfrm>
          <a:prstGeom xmlns:a="http://schemas.openxmlformats.org/drawingml/2006/main" prst="rect">
            <a:avLst/>
          </a:prstGeom>
        </p:spPr>
      </p:pic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541E7B14-7539-4A7E-966F-EF53B6761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286250"/>
            <a:ext cx="40957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9" name="text">
            <a:extLst xmlns:a="http://schemas.openxmlformats.org/drawingml/2006/main">
              <a:ext uri="{FF2B5EF4-FFF2-40B4-BE49-F238E27FC236}">
                <a16:creationId xmlns:a16="http://schemas.microsoft.com/office/drawing/2014/main" id="{280390A3-D887-46C3-8046-6A7E6210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4476750"/>
            <a:ext cx="361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97843"/>
                </a:solidFill>
              </a:defRPr>
            </a:pPr>
            <a:r>
              <a:rPr sz="2100" b="1" i="0">
                <a:solidFill>
                  <a:srgbClr val="D97843"/>
                </a:solidFill>
              </a:rPr>
              <a:t>D</a:t>
            </a:r>
          </a:p>
        </p:txBody>
      </p:sp>
      <p:sp>
        <p:nvSpPr>
          <p:cNvPr id="20" name="text">
            <a:extLst xmlns:a="http://schemas.openxmlformats.org/drawingml/2006/main">
              <a:ext uri="{FF2B5EF4-FFF2-40B4-BE49-F238E27FC236}">
                <a16:creationId xmlns:a16="http://schemas.microsoft.com/office/drawing/2014/main" id="{560ACBAB-DB1E-48C9-B2F3-AE066FE6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33900"/>
            <a:ext cx="247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B3524"/>
                </a:solidFill>
              </a:defRPr>
            </a:pPr>
            <a:r>
              <a:rPr sz="1500" b="1" i="0">
                <a:solidFill>
                  <a:srgbClr val="5B3524"/>
                </a:solidFill>
              </a:rPr>
              <a:t>Checker｜核對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e200c986c4a18"/>
          <a:stretch xmlns:a="http://schemas.openxmlformats.org/drawingml/2006/main"/>
        </p:blipFill>
        <p:spPr>
          <a:xfrm xmlns:a="http://schemas.openxmlformats.org/drawingml/2006/main">
            <a:off x="8382212" y="4953000"/>
            <a:ext cx="1190201" cy="952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55317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hape">
            <a:extLst xmlns:a="http://schemas.openxmlformats.org/drawingml/2006/main">
              <a:ext uri="{FF2B5EF4-FFF2-40B4-BE49-F238E27FC236}">
                <a16:creationId xmlns:a16="http://schemas.microsoft.com/office/drawing/2014/main" id="{97233D9F-1300-4219-B663-DA2CFEC16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6">
            <a:extLst xmlns:a="http://schemas.openxmlformats.org/drawingml/2006/main">
              <a:ext uri="{FF2B5EF4-FFF2-40B4-BE49-F238E27FC236}">
                <a16:creationId xmlns:a16="http://schemas.microsoft.com/office/drawing/2014/main" id="{C3FEC63D-3C24-4BD6-B689-32AFC8A1F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恭喜大家通關收服！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D662F90-DF72-4768-888A-02C5BF3DE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第五幕｜全景與互動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E5ECEBE5-6319-46BB-B841-204D4267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26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b911d9ddcb498c"/>
          <a:stretch xmlns:a="http://schemas.openxmlformats.org/drawingml/2006/main"/>
        </p:blipFill>
        <p:spPr>
          <a:xfrm xmlns:a="http://schemas.openxmlformats.org/drawingml/2006/main">
            <a:off x="7239000" y="1885366"/>
            <a:ext cx="4095750" cy="3277769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509E4034-5386-45C3-973D-444912FC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6192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325" b="1" i="0">
                <a:solidFill>
                  <a:srgbClr val="5B3524"/>
                </a:solidFill>
              </a:defRPr>
            </a:pPr>
            <a:r>
              <a:rPr sz="2325" b="1" i="0">
                <a:solidFill>
                  <a:srgbClr val="5B3524"/>
                </a:solidFill>
              </a:rPr>
              <a:t>答案揭曉：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722C0362-BEBB-4263-970E-67793921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476500"/>
            <a:ext cx="5334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A　Skill：照著食譜做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B　Guardrail：先擋下危險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C　MCP Tool：拿起工具操作</a:t>
            </a:r>
          </a:p>
          <a:p xmlns:a="http://schemas.openxmlformats.org/drawingml/2006/main">
            <a:pPr algn="l">
              <a:defRPr sz="1875" b="0" i="0">
                <a:solidFill>
                  <a:srgbClr val="3E271D"/>
                </a:solidFill>
              </a:defRPr>
            </a:pPr>
            <a:r>
              <a:rPr sz="1875" b="0" i="0">
                <a:solidFill>
                  <a:srgbClr val="3E271D"/>
                </a:solidFill>
              </a:rPr>
              <a:t>D　Checker：出餐前核對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7378C31-4E66-4FD7-965C-E4309CFE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857750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D97843"/>
                </a:solidFill>
              </a:defRPr>
            </a:pPr>
            <a:r>
              <a:rPr sz="2025" b="1" i="0">
                <a:solidFill>
                  <a:srgbClr val="D97843"/>
                </a:solidFill>
              </a:rPr>
              <a:t>你已經抓住 AI Agent 的核心骨架！</a:t>
            </a:r>
          </a:p>
        </p:txBody>
      </p:sp>
    </p:spTree>
    <p:extLst>
      <p:ext uri="{BB962C8B-B14F-4D97-AF65-F5344CB8AC3E}">
        <p14:creationId xmlns:p14="http://schemas.microsoft.com/office/powerpoint/2010/main" val="181162102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hape">
            <a:extLst xmlns:a="http://schemas.openxmlformats.org/drawingml/2006/main">
              <a:ext uri="{FF2B5EF4-FFF2-40B4-BE49-F238E27FC236}">
                <a16:creationId xmlns:a16="http://schemas.microsoft.com/office/drawing/2014/main" id="{176A974F-9357-4A43-8BB3-E602F7A37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7">
            <a:extLst xmlns:a="http://schemas.openxmlformats.org/drawingml/2006/main">
              <a:ext uri="{FF2B5EF4-FFF2-40B4-BE49-F238E27FC236}">
                <a16:creationId xmlns:a16="http://schemas.microsoft.com/office/drawing/2014/main" id="{5F569859-57FB-43A5-91A4-F9D05BA7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今日料理心得：哪個比喻最有感？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228C3ECD-D646-41C4-BE5D-8F5BE1ACA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第五幕｜全景與互動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6F355F03-F95D-439A-9B7E-10D893A9B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27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95C8A5D5-0ADF-4554-B3B0-CD9A5CBF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381125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3E271D"/>
                </a:solidFill>
              </a:defRPr>
            </a:pPr>
            <a:r>
              <a:rPr sz="1875" b="1" i="0">
                <a:solidFill>
                  <a:srgbClr val="3E271D"/>
                </a:solidFill>
              </a:rPr>
              <a:t>請選一個你最想帶回家分享的畫面。</a:t>
            </a:r>
          </a:p>
        </p:txBody>
      </p:sp>
      <p:sp>
        <p:nvSpPr>
          <p:cNvPr id="6" name="shape">
            <a:extLst xmlns:a="http://schemas.openxmlformats.org/drawingml/2006/main">
              <a:ext uri="{FF2B5EF4-FFF2-40B4-BE49-F238E27FC236}">
                <a16:creationId xmlns:a16="http://schemas.microsoft.com/office/drawing/2014/main" id="{F16A5BED-7ED1-4160-A3C6-4B39FAC91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828675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65FE1B0E-77EC-45E8-8FFE-7886F45D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257425"/>
            <a:ext cx="781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B3524"/>
                </a:solidFill>
              </a:defRPr>
            </a:pPr>
            <a:r>
              <a:rPr sz="1575" b="1" i="0">
                <a:solidFill>
                  <a:srgbClr val="5B3524"/>
                </a:solidFill>
              </a:rPr>
              <a:t>A　API 是打電話叫貨，MCP 是自己拿工具！</a:t>
            </a:r>
          </a:p>
        </p:txBody>
      </p:sp>
      <p:sp>
        <p:nvSpPr>
          <p:cNvPr id="8" name="shape">
            <a:extLst xmlns:a="http://schemas.openxmlformats.org/drawingml/2006/main">
              <a:ext uri="{FF2B5EF4-FFF2-40B4-BE49-F238E27FC236}">
                <a16:creationId xmlns:a16="http://schemas.microsoft.com/office/drawing/2014/main" id="{859AA75D-362F-42AE-9B4B-6A67DDCE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24175"/>
            <a:ext cx="828675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4380FFA0-95AD-4DF3-BE03-2F164087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38475"/>
            <a:ext cx="781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B3524"/>
                </a:solidFill>
              </a:defRPr>
            </a:pPr>
            <a:r>
              <a:rPr sz="1575" b="1" i="0">
                <a:solidFill>
                  <a:srgbClr val="5B3524"/>
                </a:solidFill>
              </a:rPr>
              <a:t>B　Skill 是食譜，Harness 管整間廚房！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24E2FC4-0C0F-4C60-8994-91830648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05225"/>
            <a:ext cx="828675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2C5E7848-B45B-4A4C-8D7B-B605937AA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819525"/>
            <a:ext cx="781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B3524"/>
                </a:solidFill>
              </a:defRPr>
            </a:pPr>
            <a:r>
              <a:rPr sz="1575" b="1" i="0">
                <a:solidFill>
                  <a:srgbClr val="5B3524"/>
                </a:solidFill>
              </a:rPr>
              <a:t>C　Loop 不是亂重試，而是測溫試味再修正！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0903A60-9C48-4D0A-858A-BEE8906BF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86275"/>
            <a:ext cx="8286750" cy="523875"/>
          </a:xfrm>
          <a:prstGeom xmlns:a="http://schemas.openxmlformats.org/drawingml/2006/main" prst="roundRect">
            <a:avLst>
              <a:gd name="adj" fmla="val 21818"/>
            </a:avLst>
          </a:prstGeom>
          <a:solidFill xmlns:a="http://schemas.openxmlformats.org/drawingml/2006/main">
            <a:srgbClr val="FFFDF8"/>
          </a:solidFill>
          <a:ln xmlns:a="http://schemas.openxmlformats.org/drawingml/2006/main" w="19050">
            <a:solidFill>
              <a:srgbClr val="E99A4A"/>
            </a:solidFill>
            <a:prstDash val="solid"/>
          </a:ln>
        </p:spPr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FB09E70E-ABBC-49A1-ACF5-3022F234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600575"/>
            <a:ext cx="7810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B3524"/>
                </a:solidFill>
              </a:defRPr>
            </a:pPr>
            <a:r>
              <a:rPr sz="1575" b="1" i="0">
                <a:solidFill>
                  <a:srgbClr val="5B3524"/>
                </a:solidFill>
              </a:rPr>
              <a:t>D　主廚說完成不算，Checker 通過才是 Done！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e651167cad454f"/>
          <a:stretch xmlns:a="http://schemas.openxmlformats.org/drawingml/2006/main"/>
        </p:blipFill>
        <p:spPr>
          <a:xfrm xmlns:a="http://schemas.openxmlformats.org/drawingml/2006/main">
            <a:off x="9620250" y="4505080"/>
            <a:ext cx="1714500" cy="137208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56721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7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F6A7DCF-2B90-49B0-96E5-3C8D8C09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8191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784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title-28">
            <a:extLst xmlns:a="http://schemas.openxmlformats.org/drawingml/2006/main">
              <a:ext uri="{FF2B5EF4-FFF2-40B4-BE49-F238E27FC236}">
                <a16:creationId xmlns:a16="http://schemas.microsoft.com/office/drawing/2014/main" id="{115D031F-64D6-413C-8718-5988BD0E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8096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5B3524"/>
                </a:solidFill>
              </a:defRPr>
            </a:pPr>
            <a:r>
              <a:rPr sz="2625" b="1" i="0">
                <a:solidFill>
                  <a:srgbClr val="5B3524"/>
                </a:solidFill>
              </a:rPr>
              <a:t>簡報是一座橋：把複雜變成理解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30E8D03E-DDDF-47B0-AA50-84233EF3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3890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8D6B56"/>
                </a:solidFill>
              </a:defRPr>
            </a:pPr>
            <a:r>
              <a:rPr sz="975" b="1" i="0">
                <a:solidFill>
                  <a:srgbClr val="8D6B56"/>
                </a:solidFill>
              </a:rPr>
              <a:t>第六幕｜結語與行動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0285B03B-5036-416E-9065-40B6642FD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198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8D6B56"/>
                </a:solidFill>
              </a:defRPr>
            </a:pPr>
            <a:r>
              <a:rPr sz="1050" b="1" i="0">
                <a:solidFill>
                  <a:srgbClr val="8D6B56"/>
                </a:solidFill>
              </a:rPr>
              <a:t>28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b925efb614a66"/>
          <a:stretch xmlns:a="http://schemas.openxmlformats.org/drawingml/2006/main"/>
        </p:blipFill>
        <p:spPr>
          <a:xfrm xmlns:a="http://schemas.openxmlformats.org/drawingml/2006/main">
            <a:off x="7810500" y="1933059"/>
            <a:ext cx="3619500" cy="2896633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FCE2936-4C06-4213-9EBC-16A0250EC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09750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5B3524"/>
                </a:solidFill>
              </a:defRPr>
            </a:pPr>
            <a:r>
              <a:rPr sz="2175" b="1" i="0">
                <a:solidFill>
                  <a:srgbClr val="5B3524"/>
                </a:solidFill>
              </a:rPr>
              <a:t>一端是複雜的 AI 技術</a:t>
            </a:r>
          </a:p>
          <a:p xmlns:a="http://schemas.openxmlformats.org/drawingml/2006/main">
            <a:pPr algn="l">
              <a:defRPr sz="2175" b="1" i="0">
                <a:solidFill>
                  <a:srgbClr val="5B3524"/>
                </a:solidFill>
              </a:defRPr>
            </a:pPr>
            <a:r>
              <a:rPr sz="2175" b="1" i="0">
                <a:solidFill>
                  <a:srgbClr val="5B3524"/>
                </a:solidFill>
              </a:rPr>
              <a:t>另一端是聽眾的理解與微笑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B00B3F59-D8F2-48DA-9466-4FF18D37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5715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分享主題　→　料理的美味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聽眾需要　→　今晚的饕客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預期結果　→　飽足與驚喜</a:t>
            </a:r>
          </a:p>
          <a:p xmlns:a="http://schemas.openxmlformats.org/drawingml/2006/main">
            <a:pPr algn="l">
              <a:defRPr sz="1725" b="0" i="0">
                <a:solidFill>
                  <a:srgbClr val="3E271D"/>
                </a:solidFill>
              </a:defRPr>
            </a:pPr>
            <a:r>
              <a:rPr sz="1725" b="0" i="0">
                <a:solidFill>
                  <a:srgbClr val="3E271D"/>
                </a:solidFill>
              </a:rPr>
              <a:t>結構設計　→　完美的饗宴</a:t>
            </a:r>
          </a:p>
        </p:txBody>
      </p:sp>
      <p:sp>
        <p:nvSpPr>
          <p:cNvPr id="8" name="capybara-bubble">
            <a:extLst xmlns:a="http://schemas.openxmlformats.org/drawingml/2006/main">
              <a:ext uri="{FF2B5EF4-FFF2-40B4-BE49-F238E27FC236}">
                <a16:creationId xmlns:a16="http://schemas.microsoft.com/office/drawing/2014/main" id="{3CE24B56-CA50-4D8B-848D-3CDD11621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19750"/>
            <a:ext cx="7239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FCEED9"/>
          </a:solidFill>
          <a:ln xmlns:a="http://schemas.openxmlformats.org/drawingml/2006/main" w="19050">
            <a:solidFill>
              <a:srgbClr val="B96D3D"/>
            </a:solidFill>
            <a:prstDash val="solid"/>
          </a:ln>
        </p:spPr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DCF2780E-912B-4A80-8C72-C916DE331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705475"/>
            <a:ext cx="6896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5B3524"/>
                </a:solidFill>
              </a:defRPr>
            </a:pPr>
            <a:r>
              <a:rPr sz="1425" b="1" i="0">
                <a:solidFill>
                  <a:srgbClr val="5B3524"/>
                </a:solidFill>
              </a:rPr>
              <a:t>卡皮說：簡報不是把你懂的全部倒出來，而是牽著對方走到理解的另一邊。</a:t>
            </a:r>
          </a:p>
        </p:txBody>
      </p:sp>
    </p:spTree>
    <p:extLst>
      <p:ext uri="{BB962C8B-B14F-4D97-AF65-F5344CB8AC3E}">
        <p14:creationId xmlns:p14="http://schemas.microsoft.com/office/powerpoint/2010/main" val="55004985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5B35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BD067F3-EB9E-4BE3-9F3F-0CB8BE06E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5905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200" b="1" i="0">
                <a:solidFill>
                  <a:srgbClr val="FFF7E8"/>
                </a:solidFill>
              </a:defRPr>
            </a:pPr>
            <a:r>
              <a:rPr sz="4200" b="1" i="0">
                <a:solidFill>
                  <a:srgbClr val="FFF7E8"/>
                </a:solidFill>
              </a:rPr>
              <a:t>Bon Appétit！</a:t>
            </a:r>
          </a:p>
        </p:txBody>
      </p:sp>
      <p:sp>
        <p:nvSpPr>
          <p:cNvPr id="2" name="text">
            <a:extLst xmlns:a="http://schemas.openxmlformats.org/drawingml/2006/main">
              <a:ext uri="{FF2B5EF4-FFF2-40B4-BE49-F238E27FC236}">
                <a16:creationId xmlns:a16="http://schemas.microsoft.com/office/drawing/2014/main" id="{793A7E43-04FE-4B26-B3D5-5F477A50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095500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E99A4A"/>
                </a:solidFill>
              </a:defRPr>
            </a:pPr>
            <a:r>
              <a:rPr sz="2400" b="1" i="0">
                <a:solidFill>
                  <a:srgbClr val="E99A4A"/>
                </a:solidFill>
              </a:rPr>
              <a:t>感謝光臨 AI 智慧餐廳</a:t>
            </a:r>
          </a:p>
        </p:txBody>
      </p:sp>
      <p:sp>
        <p:nvSpPr>
          <p:cNvPr id="3" name="text">
            <a:extLst xmlns:a="http://schemas.openxmlformats.org/drawingml/2006/main">
              <a:ext uri="{FF2B5EF4-FFF2-40B4-BE49-F238E27FC236}">
                <a16:creationId xmlns:a16="http://schemas.microsoft.com/office/drawing/2014/main" id="{316A1759-F2DF-42DD-A176-CBF67582D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38500"/>
            <a:ext cx="5905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F7E7CE"/>
                </a:solidFill>
              </a:defRPr>
            </a:pPr>
            <a:r>
              <a:rPr sz="1800" b="0" i="0">
                <a:solidFill>
                  <a:srgbClr val="F7E7CE"/>
                </a:solidFill>
              </a:rPr>
              <a:t>主講者：秦郁安</a:t>
            </a:r>
          </a:p>
          <a:p xmlns:a="http://schemas.openxmlformats.org/drawingml/2006/main">
            <a:pPr algn="l">
              <a:defRPr sz="1800" b="0" i="0">
                <a:solidFill>
                  <a:srgbClr val="F7E7CE"/>
                </a:solidFill>
              </a:defRPr>
            </a:pPr>
            <a:r>
              <a:rPr sz="1800" b="0" i="0">
                <a:solidFill>
                  <a:srgbClr val="F7E7CE"/>
                </a:solidFill>
              </a:rPr>
              <a:t>日期：2026.08.22</a:t>
            </a:r>
          </a:p>
          <a:p xmlns:a="http://schemas.openxmlformats.org/drawingml/2006/main">
            <a:pPr algn="l">
              <a:defRPr sz="1800" b="0" i="0">
                <a:solidFill>
                  <a:srgbClr val="F7E7CE"/>
                </a:solidFill>
              </a:defRPr>
            </a:pPr>
            <a:r>
              <a:rPr sz="1800" b="0" i="0">
                <a:solidFill>
                  <a:srgbClr val="F7E7CE"/>
                </a:solidFill>
              </a:rPr>
              <a:t>To Be Continued · 歡迎提問與交流！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2c2b06421040d7"/>
          <a:stretch xmlns:a="http://schemas.openxmlformats.org/drawingml/2006/main"/>
        </p:blipFill>
        <p:spPr>
          <a:xfrm xmlns:a="http://schemas.openxmlformats.org/drawingml/2006/main">
            <a:off x="6667500" y="1447093"/>
            <a:ext cx="4953000" cy="3963813"/>
          </a:xfrm>
          <a:prstGeom xmlns:a="http://schemas.openxmlformats.org/drawingml/2006/main" prst="rect">
            <a:avLst/>
          </a:prstGeom>
        </p:spPr>
      </p:pic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D799C4E1-AFDA-42DD-B500-B1F4090D2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334000"/>
            <a:ext cx="561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E99A4A"/>
                </a:solidFill>
              </a:defRPr>
            </a:pPr>
            <a:r>
              <a:rPr sz="2025" b="1" i="0">
                <a:solidFill>
                  <a:srgbClr val="E99A4A"/>
                </a:solidFill>
              </a:rPr>
              <a:t>卡皮巴拉主廚：下次見！</a:t>
            </a:r>
          </a:p>
        </p:txBody>
      </p:sp>
    </p:spTree>
    <p:extLst>
      <p:ext uri="{BB962C8B-B14F-4D97-AF65-F5344CB8AC3E}">
        <p14:creationId xmlns:p14="http://schemas.microsoft.com/office/powerpoint/2010/main" val="14570368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2026-08-22T14:38:59.2910000Z</dcterms:created>
  <dcterms:modified xsi:type="dcterms:W3CDTF">2026-08-22T14:38:59.2910000Z</dcterms:modified>
</coreProperties>
</file>