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0D94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1645920"/>
            <a:ext cx="10058400" cy="4114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1E3A8A"/>
                </a:solidFill>
                <a:latin typeface="微軟正黑體"/>
              </a:defRPr>
            </a:pPr>
            <a:r>
              <a:t>五年級公開授課【教師說課簡報】</a:t>
            </a:r>
          </a:p>
          <a:p>
            <a:pPr>
              <a:spcBef>
                <a:spcPts val="1400"/>
              </a:spcBef>
              <a:defRPr sz="2000">
                <a:solidFill>
                  <a:srgbClr val="0D9488"/>
                </a:solidFill>
                <a:latin typeface="微軟正黑體"/>
              </a:defRPr>
            </a:pPr>
            <a:r>
              <a:t>單元主題：探索聲光效果——動物聲光音樂會（聲音振動與音調合成）</a:t>
            </a:r>
          </a:p>
          <a:p>
            <a:pPr>
              <a:spcBef>
                <a:spcPts val="2400"/>
              </a:spcBef>
              <a:defRPr sz="1400">
                <a:solidFill>
                  <a:srgbClr val="334155"/>
                </a:solidFill>
                <a:latin typeface="微軟正黑體"/>
              </a:defRPr>
            </a:pPr>
            <a:r>
              <a:t>領域跨越：科技領域（資訊科技） × 自然科學領域（第二單元：探索聲光效果）</a:t>
            </a:r>
            <a:br/>
            <a:r>
              <a:t>授課對象：五年級 ｜ 時間：1 節課（40 分鐘） ｜ 演示教師：自然科兼資訊科技教師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D9488"/>
                </a:solidFill>
                <a:latin typeface="微軟正黑體"/>
              </a:rPr>
              <a:t>【課程願景】 </a:t>
            </a:r>
            <a:r>
              <a:rPr sz="2200" b="1">
                <a:solidFill>
                  <a:srgbClr val="1E3A8A"/>
                </a:solidFill>
                <a:latin typeface="微軟正黑體"/>
              </a:rPr>
              <a:t>設計理念與 108 課綱核心素養對應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2918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0D9488"/>
                </a:solidFill>
                <a:latin typeface="微軟正黑體"/>
              </a:defRPr>
            </a:pPr>
            <a:r>
              <a:t>🌱 跨領域整合理念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【自然科學】：抽象的『聲音三要素（音調與頻率）』難以直接量化。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【資訊科技】：Scratch 的『音調 (Pitch) 效果』提供了精準的數值參數化工具。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【跨域綜效】：讓學生透過點擊與程式調校，『看得見、聽得到』聲音的物理變化！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1463040"/>
            <a:ext cx="32918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6D28D9"/>
                </a:solidFill>
                <a:latin typeface="微軟正黑體"/>
              </a:defRPr>
            </a:pPr>
            <a:r>
              <a:t>🎯 108 課綱核心素養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【科-E-A2】：具備問題解決的思考能力，運用運算思維分析生活問題。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【自-E-A1】：運用五官觀察自然現象，理解聲音振動與音調高低規律。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【自-E-C2】：培養團隊合作與表達溝通能力，完成班級樂團大合奏。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1463040"/>
            <a:ext cx="32918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D97706"/>
                </a:solidFill>
                <a:latin typeface="微軟正黑體"/>
              </a:defRPr>
            </a:pPr>
            <a:r>
              <a:t>🛡️ 零起點鷹架策略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五年級學生從未學過 Scratch，本課採用『微步化鷹架』。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核心程式僅 2～3 塊積木（事件 + 音調 + 播放）。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藉由『拖曳複製』快速完成多角色，確保 40 分鐘 100% 成功產出！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D9488"/>
                </a:solidFill>
                <a:latin typeface="微軟正黑體"/>
              </a:rPr>
              <a:t>【學情掌握】 </a:t>
            </a:r>
            <a:r>
              <a:rPr sz="2200" b="1">
                <a:solidFill>
                  <a:srgbClr val="1E3A8A"/>
                </a:solidFill>
                <a:latin typeface="微軟正黑體"/>
              </a:rPr>
              <a:t>學生學情分析與教學對策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51206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1E3A8A"/>
                </a:solidFill>
                <a:latin typeface="微軟正黑體"/>
              </a:defRPr>
            </a:pPr>
            <a:r>
              <a:t>🧑‍🎓 學生先備經驗 (Prior Knowledge)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【資訊技能】：已在前 4 週掌握 Canva 排版與圖鑑設計；前 3 週接觸過 Scratch 介面、換角色與基礎說話積木。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【自然概念】：剛在自然課完成第二單元聲音實驗，知道『物體振動產生聲音』與『發聲體越短/越細 -&gt; 音調越高』。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【學習特質】：對聲音、音效與動物主題充滿強烈好奇心，喜愛動手操作與即時反饋。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463040"/>
            <a:ext cx="51206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6D28D9"/>
                </a:solidFill>
                <a:latin typeface="微軟正黑體"/>
              </a:defRPr>
            </a:pPr>
            <a:r>
              <a:t>⚠️ 學習難點與對策 (Challenges &amp; Solutions)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【迷思概念】：容易混淆『音量（大小聲）』與『音調（高低音）』。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➔ 對策：開頭以小鳥（清脆尖銳）vs 大象/牛（低沉粗曠）具象區隔。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【積木認知負荷】：初學者容易找不到積木分類顏色。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➔ 對策：採用『積木顏色導航法』（黃色事件、桃紅色音效）。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【操作速度差異】：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➔ 對策：實施『小老師動口不動手互助制』與『分層挑戰任務』。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D9488"/>
                </a:solidFill>
                <a:latin typeface="微軟正黑體"/>
              </a:rPr>
              <a:t>【教學流程】 </a:t>
            </a:r>
            <a:r>
              <a:rPr sz="2200" b="1">
                <a:solidFill>
                  <a:srgbClr val="1E3A8A"/>
                </a:solidFill>
                <a:latin typeface="微軟正黑體"/>
              </a:rPr>
              <a:t>40 分鐘精準課堂活動節奏 (7 + 25 + 8)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2918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1E3A8A"/>
                </a:solidFill>
                <a:latin typeface="微軟正黑體"/>
              </a:defRPr>
            </a:pPr>
            <a:r>
              <a:t>1️⃣ 準備活動 (7 min)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【長短管敲擊引導】：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提問長短管與鳥獸叫聲高低差異。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複習發聲體振動快慢與音調原理。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【任務宣告】：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打造數位動物聲光樂團。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【極簡積木示範】：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黃色事件 + 桃紅音調 (+30 / -30)。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1463040"/>
            <a:ext cx="32918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6D28D9"/>
                </a:solidFill>
                <a:latin typeface="微軟正黑體"/>
              </a:defRPr>
            </a:pPr>
            <a:r>
              <a:t>2️⃣ 發展活動 (25 min)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【基礎任務 10min】：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放入 3 隻動物（鳥+30、狗0、牛-30）。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點擊測試高低音調變化。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【進階挑戰 15min】：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- 5 音階調校 (Do Re Mi Fa Sol)。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彈奏《小蜜蜂》前奏。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加入振動放大外觀動畫。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【巡視指導與小助教互助】。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1463040"/>
            <a:ext cx="32918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0D9488"/>
                </a:solidFill>
                <a:latin typeface="微軟正黑體"/>
              </a:defRPr>
            </a:pPr>
            <a:r>
              <a:t>3️⃣ 綜合活動 (8 min)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【班級即時大合奏】：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邀請不同音調學生依節奏合奏。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觀課全場高潮亮點！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【科學概念歸納總結】：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正數 (+) 代表高頻振動音調尖。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【檢核與雲端存檔】：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學習單自評與同儕互評。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命名存檔發布至班級 Studio。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D9488"/>
                </a:solidFill>
                <a:latin typeface="微軟正黑體"/>
              </a:rPr>
              <a:t>【評量機制】 </a:t>
            </a:r>
            <a:r>
              <a:rPr sz="2200" b="1">
                <a:solidFill>
                  <a:srgbClr val="1E3A8A"/>
                </a:solidFill>
                <a:latin typeface="微軟正黑體"/>
              </a:rPr>
              <a:t>差異化教學實踐與多元評量規準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51206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0D9488"/>
                </a:solidFill>
                <a:latin typeface="微軟正黑體"/>
              </a:defRPr>
            </a:pPr>
            <a:r>
              <a:t>🪜 分層差異化教學設計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【基礎保底（慢飛學生）】：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提供半成品模板，只需在 3 隻動物填入 +30、0、-30 即能發出高低音，保證 100% 成功產出！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【一般精熟（大部分學生）】：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自主選擇 3 隻動物角色，完成音調設定並完成學習單。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【進階挑戰（拔尖學生）】：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  - 調校 5 音階、彈奏兒歌旋律、結合外觀大小縮放呈現物理振動。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463040"/>
            <a:ext cx="51206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D97706"/>
                </a:solidFill>
                <a:latin typeface="微軟正黑體"/>
              </a:defRPr>
            </a:pPr>
            <a:r>
              <a:t>📊 多元評量規準 (Rubrics)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【形成性評量 (30%)】：課堂問答回應、積木拖曳除錯表現、同儕互助參與度。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【實作表現評量 (40%)】：Scratch 音調數值設定正確性、發聲流暢度、專案完整性。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【學習單與省思 (30%)】：任務表填寫完整度、科學概念檢核正確性、同儕互評回饋。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69848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D9488"/>
                </a:solidFill>
                <a:latin typeface="微軟正黑體"/>
              </a:rPr>
              <a:t>【觀課焦點】 </a:t>
            </a:r>
            <a:r>
              <a:rPr sz="2200" b="1">
                <a:solidFill>
                  <a:srgbClr val="1E3A8A"/>
                </a:solidFill>
                <a:latin typeface="微軟正黑體"/>
              </a:rPr>
              <a:t>公開觀課觀察重點指引（給觀課教師）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2918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1E3A8A"/>
                </a:solidFill>
                <a:latin typeface="微軟正黑體"/>
              </a:defRPr>
            </a:pPr>
            <a:r>
              <a:t>👀 學生學習專注度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觀察學生在操作 Scratch 積木時的專注度與探索興趣。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觀察組內小助教互助時是否落實『動口不動手』的合作素養。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389120" y="1463040"/>
            <a:ext cx="32918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6D28D9"/>
                </a:solidFill>
                <a:latin typeface="微軟正黑體"/>
              </a:defRPr>
            </a:pPr>
            <a:r>
              <a:t>🔬 跨領域概念轉化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觀察學生能否將『發聲體長短/振動快慢』與 Scratch『音調 Pitch 正負數值』精準連結。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觀察學生在學習單上的科學概念自我檢核情況。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046720" y="1463040"/>
            <a:ext cx="3291840" cy="4572000"/>
          </a:xfrm>
          <a:prstGeom prst="roundRect">
            <a:avLst/>
          </a:prstGeom>
          <a:solidFill>
            <a:srgbClr val="F1F5F9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164592" bIns="164592"/>
          <a:lstStyle/>
          <a:p>
            <a:pPr algn="ctr">
              <a:spcAft>
                <a:spcPts val="800"/>
              </a:spcAft>
              <a:defRPr sz="1500" b="1">
                <a:solidFill>
                  <a:srgbClr val="0D9488"/>
                </a:solidFill>
                <a:latin typeface="微軟正黑體"/>
              </a:defRPr>
            </a:pPr>
            <a:r>
              <a:t>🎼 課堂成果與亮點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觀察 40 分鐘內全班作品產出率（目標 100%）。</a:t>
            </a:r>
          </a:p>
          <a:p>
            <a:pPr>
              <a:spcAft>
                <a:spcPts val="400"/>
              </a:spcAft>
              <a:defRPr sz="1200">
                <a:solidFill>
                  <a:srgbClr val="334155"/>
                </a:solidFill>
                <a:latin typeface="微軟正黑體"/>
              </a:defRPr>
            </a:pPr>
            <a:r>
              <a:t>• 聆聽綜合活動時『班級即時樂團大合奏』的互動成效與學習成就感。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